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83" r:id="rId2"/>
    <p:sldId id="294" r:id="rId3"/>
    <p:sldId id="295" r:id="rId4"/>
    <p:sldId id="303" r:id="rId5"/>
    <p:sldId id="290" r:id="rId6"/>
    <p:sldId id="287" r:id="rId7"/>
    <p:sldId id="302" r:id="rId8"/>
    <p:sldId id="291" r:id="rId9"/>
    <p:sldId id="299" r:id="rId10"/>
    <p:sldId id="300" r:id="rId11"/>
    <p:sldId id="292" r:id="rId12"/>
    <p:sldId id="293" r:id="rId13"/>
    <p:sldId id="301" r:id="rId14"/>
    <p:sldId id="289" r:id="rId15"/>
    <p:sldId id="296" r:id="rId16"/>
    <p:sldId id="297" r:id="rId17"/>
    <p:sldId id="298" r:id="rId18"/>
    <p:sldId id="282" r:id="rId19"/>
  </p:sldIdLst>
  <p:sldSz cx="9144000" cy="6858000" type="screen4x3"/>
  <p:notesSz cx="6881813" cy="9296400"/>
  <p:defaultTextStyle>
    <a:defPPr>
      <a:defRPr lang="en-US"/>
    </a:defPPr>
    <a:lvl1pPr algn="l" rtl="0" fontAlgn="base">
      <a:spcBef>
        <a:spcPct val="0"/>
      </a:spcBef>
      <a:spcAft>
        <a:spcPct val="0"/>
      </a:spcAft>
      <a:defRPr sz="3200" kern="1200">
        <a:solidFill>
          <a:schemeClr val="bg1"/>
        </a:solidFill>
        <a:latin typeface="Times New Roman" pitchFamily="18" charset="0"/>
        <a:ea typeface="+mn-ea"/>
        <a:cs typeface="+mn-cs"/>
      </a:defRPr>
    </a:lvl1pPr>
    <a:lvl2pPr marL="456975" algn="l" rtl="0" fontAlgn="base">
      <a:spcBef>
        <a:spcPct val="0"/>
      </a:spcBef>
      <a:spcAft>
        <a:spcPct val="0"/>
      </a:spcAft>
      <a:defRPr sz="3200" kern="1200">
        <a:solidFill>
          <a:schemeClr val="bg1"/>
        </a:solidFill>
        <a:latin typeface="Times New Roman" pitchFamily="18" charset="0"/>
        <a:ea typeface="+mn-ea"/>
        <a:cs typeface="+mn-cs"/>
      </a:defRPr>
    </a:lvl2pPr>
    <a:lvl3pPr marL="913950" algn="l" rtl="0" fontAlgn="base">
      <a:spcBef>
        <a:spcPct val="0"/>
      </a:spcBef>
      <a:spcAft>
        <a:spcPct val="0"/>
      </a:spcAft>
      <a:defRPr sz="3200" kern="1200">
        <a:solidFill>
          <a:schemeClr val="bg1"/>
        </a:solidFill>
        <a:latin typeface="Times New Roman" pitchFamily="18" charset="0"/>
        <a:ea typeface="+mn-ea"/>
        <a:cs typeface="+mn-cs"/>
      </a:defRPr>
    </a:lvl3pPr>
    <a:lvl4pPr marL="1370925" algn="l" rtl="0" fontAlgn="base">
      <a:spcBef>
        <a:spcPct val="0"/>
      </a:spcBef>
      <a:spcAft>
        <a:spcPct val="0"/>
      </a:spcAft>
      <a:defRPr sz="3200" kern="1200">
        <a:solidFill>
          <a:schemeClr val="bg1"/>
        </a:solidFill>
        <a:latin typeface="Times New Roman" pitchFamily="18" charset="0"/>
        <a:ea typeface="+mn-ea"/>
        <a:cs typeface="+mn-cs"/>
      </a:defRPr>
    </a:lvl4pPr>
    <a:lvl5pPr marL="1827900" algn="l" rtl="0" fontAlgn="base">
      <a:spcBef>
        <a:spcPct val="0"/>
      </a:spcBef>
      <a:spcAft>
        <a:spcPct val="0"/>
      </a:spcAft>
      <a:defRPr sz="3200" kern="1200">
        <a:solidFill>
          <a:schemeClr val="bg1"/>
        </a:solidFill>
        <a:latin typeface="Times New Roman" pitchFamily="18" charset="0"/>
        <a:ea typeface="+mn-ea"/>
        <a:cs typeface="+mn-cs"/>
      </a:defRPr>
    </a:lvl5pPr>
    <a:lvl6pPr marL="2284875" algn="l" defTabSz="913950" rtl="0" eaLnBrk="1" latinLnBrk="0" hangingPunct="1">
      <a:defRPr sz="3200" kern="1200">
        <a:solidFill>
          <a:schemeClr val="bg1"/>
        </a:solidFill>
        <a:latin typeface="Times New Roman" pitchFamily="18" charset="0"/>
        <a:ea typeface="+mn-ea"/>
        <a:cs typeface="+mn-cs"/>
      </a:defRPr>
    </a:lvl6pPr>
    <a:lvl7pPr marL="2741850" algn="l" defTabSz="913950" rtl="0" eaLnBrk="1" latinLnBrk="0" hangingPunct="1">
      <a:defRPr sz="3200" kern="1200">
        <a:solidFill>
          <a:schemeClr val="bg1"/>
        </a:solidFill>
        <a:latin typeface="Times New Roman" pitchFamily="18" charset="0"/>
        <a:ea typeface="+mn-ea"/>
        <a:cs typeface="+mn-cs"/>
      </a:defRPr>
    </a:lvl7pPr>
    <a:lvl8pPr marL="3198800" algn="l" defTabSz="913950" rtl="0" eaLnBrk="1" latinLnBrk="0" hangingPunct="1">
      <a:defRPr sz="3200" kern="1200">
        <a:solidFill>
          <a:schemeClr val="bg1"/>
        </a:solidFill>
        <a:latin typeface="Times New Roman" pitchFamily="18" charset="0"/>
        <a:ea typeface="+mn-ea"/>
        <a:cs typeface="+mn-cs"/>
      </a:defRPr>
    </a:lvl8pPr>
    <a:lvl9pPr marL="3655796" algn="l" defTabSz="913950" rtl="0" eaLnBrk="1" latinLnBrk="0" hangingPunct="1">
      <a:defRPr sz="32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FFFF"/>
    <a:srgbClr val="FFFF99"/>
    <a:srgbClr val="008000"/>
    <a:srgbClr val="009900"/>
    <a:srgbClr val="CC0000"/>
    <a:srgbClr val="FFFF00"/>
    <a:srgbClr val="6600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p:cViewPr>
        <p:scale>
          <a:sx n="80" d="100"/>
          <a:sy n="80" d="100"/>
        </p:scale>
        <p:origin x="-282" y="-24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1"/>
          <c:tx>
            <c:v>Claims Processed (FY)</c:v>
          </c:tx>
          <c:xVal>
            <c:numRef>
              <c:f>Summary!$L$20:$L$27</c:f>
              <c:numCache>
                <c:formatCode>yyyy</c:formatCode>
                <c:ptCount val="8"/>
                <c:pt idx="0">
                  <c:v>40543</c:v>
                </c:pt>
                <c:pt idx="1">
                  <c:v>40908</c:v>
                </c:pt>
                <c:pt idx="2">
                  <c:v>41274</c:v>
                </c:pt>
                <c:pt idx="3">
                  <c:v>41639</c:v>
                </c:pt>
                <c:pt idx="4">
                  <c:v>42004</c:v>
                </c:pt>
                <c:pt idx="5">
                  <c:v>42369</c:v>
                </c:pt>
                <c:pt idx="6">
                  <c:v>42735</c:v>
                </c:pt>
                <c:pt idx="7">
                  <c:v>43100</c:v>
                </c:pt>
              </c:numCache>
            </c:numRef>
          </c:xVal>
          <c:yVal>
            <c:numRef>
              <c:f>Summary!$M$20:$M$27</c:f>
              <c:numCache>
                <c:formatCode>General</c:formatCode>
                <c:ptCount val="8"/>
                <c:pt idx="0">
                  <c:v>34</c:v>
                </c:pt>
                <c:pt idx="1">
                  <c:v>26</c:v>
                </c:pt>
                <c:pt idx="2">
                  <c:v>208</c:v>
                </c:pt>
                <c:pt idx="3">
                  <c:v>220</c:v>
                </c:pt>
                <c:pt idx="4">
                  <c:v>391</c:v>
                </c:pt>
                <c:pt idx="5">
                  <c:v>797</c:v>
                </c:pt>
                <c:pt idx="6">
                  <c:v>1622</c:v>
                </c:pt>
                <c:pt idx="7">
                  <c:v>1361</c:v>
                </c:pt>
              </c:numCache>
            </c:numRef>
          </c:yVal>
          <c:smooth val="0"/>
        </c:ser>
        <c:dLbls>
          <c:showLegendKey val="0"/>
          <c:showVal val="0"/>
          <c:showCatName val="0"/>
          <c:showSerName val="0"/>
          <c:showPercent val="0"/>
          <c:showBubbleSize val="0"/>
        </c:dLbls>
        <c:axId val="42161664"/>
        <c:axId val="42163584"/>
      </c:scatterChart>
      <c:scatterChart>
        <c:scatterStyle val="lineMarker"/>
        <c:varyColors val="0"/>
        <c:ser>
          <c:idx val="1"/>
          <c:order val="0"/>
          <c:tx>
            <c:v>Objections Resolved (FY)</c:v>
          </c:tx>
          <c:spPr>
            <a:ln>
              <a:solidFill>
                <a:schemeClr val="accent3"/>
              </a:solidFill>
            </a:ln>
          </c:spPr>
          <c:marker>
            <c:spPr>
              <a:solidFill>
                <a:schemeClr val="accent3"/>
              </a:solidFill>
              <a:ln>
                <a:solidFill>
                  <a:schemeClr val="accent3"/>
                </a:solidFill>
              </a:ln>
            </c:spPr>
          </c:marker>
          <c:xVal>
            <c:numRef>
              <c:f>Summary!$L$20:$L$27</c:f>
              <c:numCache>
                <c:formatCode>yyyy</c:formatCode>
                <c:ptCount val="8"/>
                <c:pt idx="0">
                  <c:v>40543</c:v>
                </c:pt>
                <c:pt idx="1">
                  <c:v>40908</c:v>
                </c:pt>
                <c:pt idx="2">
                  <c:v>41274</c:v>
                </c:pt>
                <c:pt idx="3">
                  <c:v>41639</c:v>
                </c:pt>
                <c:pt idx="4">
                  <c:v>42004</c:v>
                </c:pt>
                <c:pt idx="5">
                  <c:v>42369</c:v>
                </c:pt>
                <c:pt idx="6">
                  <c:v>42735</c:v>
                </c:pt>
                <c:pt idx="7">
                  <c:v>43100</c:v>
                </c:pt>
              </c:numCache>
            </c:numRef>
          </c:xVal>
          <c:yVal>
            <c:numRef>
              <c:f>Summary!$N$20:$N$27</c:f>
              <c:numCache>
                <c:formatCode>General</c:formatCode>
                <c:ptCount val="8"/>
                <c:pt idx="0">
                  <c:v>4</c:v>
                </c:pt>
                <c:pt idx="1">
                  <c:v>4</c:v>
                </c:pt>
                <c:pt idx="2">
                  <c:v>2</c:v>
                </c:pt>
                <c:pt idx="3">
                  <c:v>11</c:v>
                </c:pt>
                <c:pt idx="4">
                  <c:v>11</c:v>
                </c:pt>
                <c:pt idx="5">
                  <c:v>9</c:v>
                </c:pt>
                <c:pt idx="6">
                  <c:v>9</c:v>
                </c:pt>
                <c:pt idx="7">
                  <c:v>71</c:v>
                </c:pt>
              </c:numCache>
            </c:numRef>
          </c:yVal>
          <c:smooth val="0"/>
        </c:ser>
        <c:dLbls>
          <c:showLegendKey val="0"/>
          <c:showVal val="0"/>
          <c:showCatName val="0"/>
          <c:showSerName val="0"/>
          <c:showPercent val="0"/>
          <c:showBubbleSize val="0"/>
        </c:dLbls>
        <c:axId val="42171776"/>
        <c:axId val="42169856"/>
      </c:scatterChart>
      <c:valAx>
        <c:axId val="42161664"/>
        <c:scaling>
          <c:orientation val="minMax"/>
          <c:max val="43100"/>
          <c:min val="40543"/>
        </c:scaling>
        <c:delete val="0"/>
        <c:axPos val="b"/>
        <c:numFmt formatCode="yyyy" sourceLinked="0"/>
        <c:majorTickMark val="none"/>
        <c:minorTickMark val="out"/>
        <c:tickLblPos val="nextTo"/>
        <c:crossAx val="42163584"/>
        <c:crosses val="autoZero"/>
        <c:crossBetween val="midCat"/>
        <c:majorUnit val="365.25"/>
        <c:minorUnit val="91.25"/>
      </c:valAx>
      <c:valAx>
        <c:axId val="42163584"/>
        <c:scaling>
          <c:orientation val="minMax"/>
        </c:scaling>
        <c:delete val="0"/>
        <c:axPos val="l"/>
        <c:majorGridlines/>
        <c:title>
          <c:tx>
            <c:rich>
              <a:bodyPr rot="-5400000" vert="horz"/>
              <a:lstStyle/>
              <a:p>
                <a:pPr>
                  <a:defRPr sz="1200">
                    <a:solidFill>
                      <a:schemeClr val="accent1"/>
                    </a:solidFill>
                  </a:defRPr>
                </a:pPr>
                <a:r>
                  <a:rPr lang="en-US" sz="1200" i="1" dirty="0">
                    <a:solidFill>
                      <a:schemeClr val="accent1"/>
                    </a:solidFill>
                  </a:rPr>
                  <a:t>Claims</a:t>
                </a:r>
                <a:r>
                  <a:rPr lang="en-US" sz="1200" i="1" baseline="0" dirty="0">
                    <a:solidFill>
                      <a:schemeClr val="accent1"/>
                    </a:solidFill>
                  </a:rPr>
                  <a:t> Processed </a:t>
                </a:r>
                <a:endParaRPr lang="en-US" sz="1200" i="1" baseline="0" dirty="0" smtClean="0">
                  <a:solidFill>
                    <a:schemeClr val="accent1"/>
                  </a:solidFill>
                </a:endParaRPr>
              </a:p>
              <a:p>
                <a:pPr>
                  <a:defRPr sz="1200">
                    <a:solidFill>
                      <a:schemeClr val="accent1"/>
                    </a:solidFill>
                  </a:defRPr>
                </a:pPr>
                <a:r>
                  <a:rPr lang="en-US" sz="1200" i="1" baseline="0" dirty="0" smtClean="0">
                    <a:solidFill>
                      <a:schemeClr val="accent1"/>
                    </a:solidFill>
                  </a:rPr>
                  <a:t>(</a:t>
                </a:r>
                <a:r>
                  <a:rPr lang="en-US" sz="1200" i="1" baseline="0" dirty="0">
                    <a:solidFill>
                      <a:schemeClr val="accent1"/>
                    </a:solidFill>
                  </a:rPr>
                  <a:t>per year)</a:t>
                </a:r>
                <a:endParaRPr lang="en-US" sz="1200" i="1" dirty="0">
                  <a:solidFill>
                    <a:schemeClr val="accent1"/>
                  </a:solidFill>
                </a:endParaRPr>
              </a:p>
            </c:rich>
          </c:tx>
          <c:layout/>
          <c:overlay val="0"/>
        </c:title>
        <c:numFmt formatCode="General" sourceLinked="1"/>
        <c:majorTickMark val="out"/>
        <c:minorTickMark val="none"/>
        <c:tickLblPos val="nextTo"/>
        <c:crossAx val="42161664"/>
        <c:crosses val="autoZero"/>
        <c:crossBetween val="midCat"/>
      </c:valAx>
      <c:valAx>
        <c:axId val="42169856"/>
        <c:scaling>
          <c:orientation val="minMax"/>
        </c:scaling>
        <c:delete val="0"/>
        <c:axPos val="r"/>
        <c:title>
          <c:tx>
            <c:rich>
              <a:bodyPr rot="-5400000" vert="horz"/>
              <a:lstStyle/>
              <a:p>
                <a:pPr>
                  <a:defRPr sz="1200">
                    <a:solidFill>
                      <a:schemeClr val="accent3"/>
                    </a:solidFill>
                  </a:defRPr>
                </a:pPr>
                <a:r>
                  <a:rPr lang="en-US" sz="1200" i="1">
                    <a:solidFill>
                      <a:schemeClr val="accent3"/>
                    </a:solidFill>
                  </a:rPr>
                  <a:t>Objections Resolved (per year)</a:t>
                </a:r>
              </a:p>
            </c:rich>
          </c:tx>
          <c:layout/>
          <c:overlay val="0"/>
        </c:title>
        <c:numFmt formatCode="General" sourceLinked="1"/>
        <c:majorTickMark val="out"/>
        <c:minorTickMark val="none"/>
        <c:tickLblPos val="nextTo"/>
        <c:crossAx val="42171776"/>
        <c:crosses val="max"/>
        <c:crossBetween val="midCat"/>
      </c:valAx>
      <c:valAx>
        <c:axId val="42171776"/>
        <c:scaling>
          <c:orientation val="minMax"/>
        </c:scaling>
        <c:delete val="1"/>
        <c:axPos val="b"/>
        <c:numFmt formatCode="yyyy" sourceLinked="1"/>
        <c:majorTickMark val="out"/>
        <c:minorTickMark val="none"/>
        <c:tickLblPos val="nextTo"/>
        <c:crossAx val="42169856"/>
        <c:crosses val="autoZero"/>
        <c:crossBetween val="midCat"/>
      </c:valAx>
    </c:plotArea>
    <c:legend>
      <c:legendPos val="b"/>
      <c:layout/>
      <c:overlay val="0"/>
    </c:legend>
    <c:plotVisOnly val="1"/>
    <c:dispBlanksAs val="gap"/>
    <c:showDLblsOverMax val="0"/>
  </c:chart>
  <c:spPr>
    <a:no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19" name="Rectangle 3"/>
          <p:cNvSpPr>
            <a:spLocks noGrp="1" noChangeArrowheads="1"/>
          </p:cNvSpPr>
          <p:nvPr>
            <p:ph type="dt" sz="quarter" idx="1"/>
          </p:nvPr>
        </p:nvSpPr>
        <p:spPr bwMode="auto">
          <a:xfrm>
            <a:off x="3899694"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solidFill>
                  <a:schemeClr val="tx1"/>
                </a:solidFill>
                <a:latin typeface="Times New Roman" charset="0"/>
              </a:defRPr>
            </a:lvl1pPr>
          </a:lstStyle>
          <a:p>
            <a:pPr>
              <a:defRPr/>
            </a:pPr>
            <a:endParaRPr lang="en-US"/>
          </a:p>
        </p:txBody>
      </p:sp>
      <p:sp>
        <p:nvSpPr>
          <p:cNvPr id="34820" name="Rectangle 4"/>
          <p:cNvSpPr>
            <a:spLocks noGrp="1" noChangeArrowheads="1"/>
          </p:cNvSpPr>
          <p:nvPr>
            <p:ph type="ftr" sz="quarter" idx="2"/>
          </p:nvPr>
        </p:nvSpPr>
        <p:spPr bwMode="auto">
          <a:xfrm>
            <a:off x="0"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solidFill>
                  <a:schemeClr val="tx1"/>
                </a:solidFill>
                <a:latin typeface="Times New Roman" charset="0"/>
              </a:defRPr>
            </a:lvl1pPr>
          </a:lstStyle>
          <a:p>
            <a:pPr>
              <a:defRPr/>
            </a:pPr>
            <a:endParaRPr lang="en-US"/>
          </a:p>
        </p:txBody>
      </p:sp>
      <p:sp>
        <p:nvSpPr>
          <p:cNvPr id="34821" name="Rectangle 5"/>
          <p:cNvSpPr>
            <a:spLocks noGrp="1" noChangeArrowheads="1"/>
          </p:cNvSpPr>
          <p:nvPr>
            <p:ph type="sldNum" sz="quarter" idx="3"/>
          </p:nvPr>
        </p:nvSpPr>
        <p:spPr bwMode="auto">
          <a:xfrm>
            <a:off x="3899694" y="883158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solidFill>
                  <a:schemeClr val="tx1"/>
                </a:solidFill>
                <a:latin typeface="Times New Roman" charset="0"/>
              </a:defRPr>
            </a:lvl1pPr>
          </a:lstStyle>
          <a:p>
            <a:pPr>
              <a:defRPr/>
            </a:pPr>
            <a:fld id="{3A8405A5-D478-486D-94C6-A86CBBCEDD41}" type="slidenum">
              <a:rPr lang="en-US"/>
              <a:pPr>
                <a:defRPr/>
              </a:pPr>
              <a:t>‹#›</a:t>
            </a:fld>
            <a:endParaRPr lang="en-US"/>
          </a:p>
        </p:txBody>
      </p:sp>
    </p:spTree>
    <p:extLst>
      <p:ext uri="{BB962C8B-B14F-4D97-AF65-F5344CB8AC3E}">
        <p14:creationId xmlns:p14="http://schemas.microsoft.com/office/powerpoint/2010/main" val="1891276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CAD785F-74DA-4046-88EC-B9FE67ADFBED}" type="datetimeFigureOut">
              <a:rPr lang="en-US" smtClean="0"/>
              <a:t>3/9/2018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AD7CC60-21E2-482C-B762-E29021A65904}" type="slidenum">
              <a:rPr lang="en-US" smtClean="0"/>
              <a:t>‹#›</a:t>
            </a:fld>
            <a:endParaRPr lang="en-US"/>
          </a:p>
        </p:txBody>
      </p:sp>
    </p:spTree>
    <p:extLst>
      <p:ext uri="{BB962C8B-B14F-4D97-AF65-F5344CB8AC3E}">
        <p14:creationId xmlns:p14="http://schemas.microsoft.com/office/powerpoint/2010/main" val="2214154772"/>
      </p:ext>
    </p:extLst>
  </p:cSld>
  <p:clrMap bg1="lt1" tx1="dk1" bg2="lt2" tx2="dk2" accent1="accent1" accent2="accent2" accent3="accent3" accent4="accent4" accent5="accent5" accent6="accent6" hlink="hlink" folHlink="folHlink"/>
  <p:notesStyle>
    <a:lvl1pPr marL="0" algn="l" defTabSz="913950" rtl="0" eaLnBrk="1" latinLnBrk="0" hangingPunct="1">
      <a:defRPr sz="1200" kern="1200">
        <a:solidFill>
          <a:schemeClr val="tx1"/>
        </a:solidFill>
        <a:latin typeface="+mn-lt"/>
        <a:ea typeface="+mn-ea"/>
        <a:cs typeface="+mn-cs"/>
      </a:defRPr>
    </a:lvl1pPr>
    <a:lvl2pPr marL="456975" algn="l" defTabSz="913950" rtl="0" eaLnBrk="1" latinLnBrk="0" hangingPunct="1">
      <a:defRPr sz="1200" kern="1200">
        <a:solidFill>
          <a:schemeClr val="tx1"/>
        </a:solidFill>
        <a:latin typeface="+mn-lt"/>
        <a:ea typeface="+mn-ea"/>
        <a:cs typeface="+mn-cs"/>
      </a:defRPr>
    </a:lvl2pPr>
    <a:lvl3pPr marL="913950" algn="l" defTabSz="913950" rtl="0" eaLnBrk="1" latinLnBrk="0" hangingPunct="1">
      <a:defRPr sz="1200" kern="1200">
        <a:solidFill>
          <a:schemeClr val="tx1"/>
        </a:solidFill>
        <a:latin typeface="+mn-lt"/>
        <a:ea typeface="+mn-ea"/>
        <a:cs typeface="+mn-cs"/>
      </a:defRPr>
    </a:lvl3pPr>
    <a:lvl4pPr marL="1370925" algn="l" defTabSz="913950" rtl="0" eaLnBrk="1" latinLnBrk="0" hangingPunct="1">
      <a:defRPr sz="1200" kern="1200">
        <a:solidFill>
          <a:schemeClr val="tx1"/>
        </a:solidFill>
        <a:latin typeface="+mn-lt"/>
        <a:ea typeface="+mn-ea"/>
        <a:cs typeface="+mn-cs"/>
      </a:defRPr>
    </a:lvl4pPr>
    <a:lvl5pPr marL="1827900" algn="l" defTabSz="913950" rtl="0" eaLnBrk="1" latinLnBrk="0" hangingPunct="1">
      <a:defRPr sz="1200" kern="1200">
        <a:solidFill>
          <a:schemeClr val="tx1"/>
        </a:solidFill>
        <a:latin typeface="+mn-lt"/>
        <a:ea typeface="+mn-ea"/>
        <a:cs typeface="+mn-cs"/>
      </a:defRPr>
    </a:lvl5pPr>
    <a:lvl6pPr marL="2284875" algn="l" defTabSz="913950" rtl="0" eaLnBrk="1" latinLnBrk="0" hangingPunct="1">
      <a:defRPr sz="1200" kern="1200">
        <a:solidFill>
          <a:schemeClr val="tx1"/>
        </a:solidFill>
        <a:latin typeface="+mn-lt"/>
        <a:ea typeface="+mn-ea"/>
        <a:cs typeface="+mn-cs"/>
      </a:defRPr>
    </a:lvl6pPr>
    <a:lvl7pPr marL="2741850" algn="l" defTabSz="913950" rtl="0" eaLnBrk="1" latinLnBrk="0" hangingPunct="1">
      <a:defRPr sz="1200" kern="1200">
        <a:solidFill>
          <a:schemeClr val="tx1"/>
        </a:solidFill>
        <a:latin typeface="+mn-lt"/>
        <a:ea typeface="+mn-ea"/>
        <a:cs typeface="+mn-cs"/>
      </a:defRPr>
    </a:lvl7pPr>
    <a:lvl8pPr marL="3198800" algn="l" defTabSz="913950" rtl="0" eaLnBrk="1" latinLnBrk="0" hangingPunct="1">
      <a:defRPr sz="1200" kern="1200">
        <a:solidFill>
          <a:schemeClr val="tx1"/>
        </a:solidFill>
        <a:latin typeface="+mn-lt"/>
        <a:ea typeface="+mn-ea"/>
        <a:cs typeface="+mn-cs"/>
      </a:defRPr>
    </a:lvl8pPr>
    <a:lvl9pPr marL="3655796" algn="l" defTabSz="9139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E35B8FE8-652E-46B3-97F3-AE22B609B51F}" type="slidenum">
              <a:rPr lang="en-US" sz="1200"/>
              <a:pPr eaLnBrk="1" hangingPunct="1"/>
              <a:t>2</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p:cNvSpPr>
          <p:nvPr>
            <p:ph type="body" idx="1"/>
          </p:nvPr>
        </p:nvSpPr>
        <p:spPr>
          <a:noFill/>
        </p:spPr>
        <p:txBody>
          <a:bodyPr/>
          <a:lstStyle/>
          <a:p>
            <a:pPr marL="174594" indent="-174594">
              <a:buFontTx/>
              <a:buChar char="•"/>
            </a:pPr>
            <a:r>
              <a:rPr lang="en-US" sz="800" dirty="0">
                <a:latin typeface="Gill Sans"/>
              </a:rPr>
              <a:t>So, we’ve talked about adjudication in its broadest sense, but what I really want to talk about is the concept of a General Stream Adjudication.  Water rights adjudication can be accomplished through simple litigation between two parties.  Any decree resulting from the litigation is only applicable to the parties formally joined in the suit.  </a:t>
            </a:r>
          </a:p>
          <a:p>
            <a:pPr marL="174594" indent="-174594">
              <a:buFontTx/>
              <a:buChar char="•"/>
            </a:pPr>
            <a:endParaRPr lang="en-US" sz="800" dirty="0">
              <a:latin typeface="Gill Sans"/>
            </a:endParaRPr>
          </a:p>
          <a:p>
            <a:pPr marL="174594" indent="-174594">
              <a:buFontTx/>
              <a:buChar char="•"/>
            </a:pPr>
            <a:r>
              <a:rPr lang="en-US" sz="800" dirty="0">
                <a:latin typeface="Gill Sans"/>
              </a:rPr>
              <a:t>However, a </a:t>
            </a:r>
            <a:r>
              <a:rPr lang="en-US" sz="800" b="1" dirty="0">
                <a:latin typeface="Gill Sans"/>
              </a:rPr>
              <a:t>General Stream Adjudication </a:t>
            </a:r>
            <a:r>
              <a:rPr lang="en-US" sz="800" dirty="0">
                <a:latin typeface="Gill Sans"/>
              </a:rPr>
              <a:t>is an action in District Court which </a:t>
            </a:r>
            <a:r>
              <a:rPr lang="en-US" sz="800" b="1" dirty="0">
                <a:latin typeface="Gill Sans"/>
              </a:rPr>
              <a:t>joins all water users </a:t>
            </a:r>
            <a:r>
              <a:rPr lang="en-US" sz="800" dirty="0">
                <a:latin typeface="Gill Sans"/>
              </a:rPr>
              <a:t>within a stream drainage and the </a:t>
            </a:r>
            <a:r>
              <a:rPr lang="en-US" sz="800" b="1" dirty="0">
                <a:latin typeface="Gill Sans"/>
              </a:rPr>
              <a:t>State Engineer </a:t>
            </a:r>
            <a:r>
              <a:rPr lang="en-US" sz="800" dirty="0">
                <a:latin typeface="Gill Sans"/>
              </a:rPr>
              <a:t>as parties to the litigation.  Joining all parties within a drainage is important because it helps to </a:t>
            </a:r>
            <a:r>
              <a:rPr lang="en-US" sz="800" b="1" dirty="0">
                <a:latin typeface="Gill Sans"/>
              </a:rPr>
              <a:t>prevent multiple decrees </a:t>
            </a:r>
            <a:r>
              <a:rPr lang="en-US" sz="800" dirty="0">
                <a:latin typeface="Gill Sans"/>
              </a:rPr>
              <a:t>among different users which might </a:t>
            </a:r>
            <a:r>
              <a:rPr lang="en-US" sz="800" b="1" dirty="0">
                <a:latin typeface="Gill Sans"/>
              </a:rPr>
              <a:t>contradict each other </a:t>
            </a:r>
            <a:r>
              <a:rPr lang="en-US" sz="800" dirty="0">
                <a:latin typeface="Gill Sans"/>
              </a:rPr>
              <a:t>or even miss pertinent aspects of the respective system.  </a:t>
            </a:r>
          </a:p>
          <a:p>
            <a:pPr marL="174594" indent="-174594">
              <a:buFontTx/>
              <a:buChar char="•"/>
            </a:pPr>
            <a:endParaRPr lang="en-US" sz="800" dirty="0">
              <a:latin typeface="Gill Sans"/>
            </a:endParaRPr>
          </a:p>
          <a:p>
            <a:pPr marL="639647" lvl="1" indent="-174594">
              <a:buFontTx/>
              <a:buChar char="•"/>
            </a:pPr>
            <a:r>
              <a:rPr lang="en-US" sz="800" dirty="0">
                <a:latin typeface="Gill Sans"/>
              </a:rPr>
              <a:t>For example, the </a:t>
            </a:r>
            <a:r>
              <a:rPr lang="en-US" sz="800" b="1" dirty="0">
                <a:latin typeface="Gill Sans"/>
              </a:rPr>
              <a:t>Spanish Fork River </a:t>
            </a:r>
            <a:r>
              <a:rPr lang="en-US" sz="800" dirty="0">
                <a:latin typeface="Gill Sans"/>
              </a:rPr>
              <a:t>has been the recipient of multiple decrees.  As mentioned earlier, the original decree was a </a:t>
            </a:r>
            <a:r>
              <a:rPr lang="en-US" sz="800" b="1" dirty="0">
                <a:latin typeface="Gill Sans"/>
              </a:rPr>
              <a:t>High Council Decision in 1879 </a:t>
            </a:r>
            <a:r>
              <a:rPr lang="en-US" sz="800" dirty="0">
                <a:latin typeface="Gill Sans"/>
              </a:rPr>
              <a:t>which divided all of the waters of the river among </a:t>
            </a:r>
            <a:r>
              <a:rPr lang="en-US" sz="800" b="1" dirty="0">
                <a:latin typeface="Gill Sans"/>
              </a:rPr>
              <a:t>5 canal companies</a:t>
            </a:r>
            <a:r>
              <a:rPr lang="en-US" sz="800" dirty="0">
                <a:latin typeface="Gill Sans"/>
              </a:rPr>
              <a:t>.  However, it failed to recognize water users who diverted water from the Spanish Fork River and its tributaries up-stream from the mouth of the canyon and even failed to recognize one of the oldest canals on the river (who simply wasn’t a party to the dispute).</a:t>
            </a:r>
          </a:p>
          <a:p>
            <a:pPr marL="174594" indent="-174594">
              <a:buFontTx/>
              <a:buChar char="•"/>
            </a:pPr>
            <a:endParaRPr lang="en-US" sz="800" dirty="0">
              <a:latin typeface="Gill Sans"/>
            </a:endParaRPr>
          </a:p>
          <a:p>
            <a:pPr marL="174594" indent="-174594">
              <a:buFontTx/>
              <a:buChar char="•"/>
            </a:pPr>
            <a:r>
              <a:rPr lang="en-US" sz="800" dirty="0">
                <a:latin typeface="Gill Sans"/>
              </a:rPr>
              <a:t>The General Stream Adjudication process is outlined in Title 73, Chapter 4 of the Utah State Code.</a:t>
            </a:r>
          </a:p>
          <a:p>
            <a:pPr marL="174594" indent="-174594">
              <a:buFontTx/>
              <a:buChar char="•"/>
            </a:pPr>
            <a:endParaRPr lang="en-US" sz="800" dirty="0">
              <a:latin typeface="Gill Sans"/>
            </a:endParaRPr>
          </a:p>
          <a:p>
            <a:pPr marL="174594" indent="-174594">
              <a:buFontTx/>
              <a:buChar char="•"/>
            </a:pPr>
            <a:r>
              <a:rPr lang="en-US" sz="800" dirty="0">
                <a:latin typeface="Gill Sans"/>
              </a:rPr>
              <a:t>As you can see on the map, </a:t>
            </a:r>
            <a:r>
              <a:rPr lang="en-US" sz="800" b="1" dirty="0">
                <a:latin typeface="Gill Sans"/>
              </a:rPr>
              <a:t>every major river drainage in the State of Utah is currently or has been under a General Stream Adjudication order</a:t>
            </a:r>
            <a:r>
              <a:rPr lang="en-US" sz="800" dirty="0">
                <a:latin typeface="Gill Sans"/>
              </a:rPr>
              <a:t>.  Some of these adjudications were </a:t>
            </a:r>
            <a:r>
              <a:rPr lang="en-US" sz="800" b="1" dirty="0">
                <a:latin typeface="Gill Sans"/>
              </a:rPr>
              <a:t>petitioned by water users </a:t>
            </a:r>
            <a:r>
              <a:rPr lang="en-US" sz="800" dirty="0">
                <a:latin typeface="Gill Sans"/>
              </a:rPr>
              <a:t>to the State Engineer (as dictated by Utah Code) such as the Weber River basin, while others were </a:t>
            </a:r>
            <a:r>
              <a:rPr lang="en-US" sz="800" b="1" dirty="0">
                <a:latin typeface="Gill Sans"/>
              </a:rPr>
              <a:t>court-ordered</a:t>
            </a:r>
            <a:r>
              <a:rPr lang="en-US" sz="800" dirty="0">
                <a:latin typeface="Gill Sans"/>
              </a:rPr>
              <a:t> by expanding the scope of an existing dispute among specific parties to a General Stream Adjudication, such as the Utah Lake / Jordan River basin.</a:t>
            </a:r>
          </a:p>
          <a:p>
            <a:pPr marL="174594" indent="-174594">
              <a:buFontTx/>
              <a:buChar char="•"/>
            </a:pPr>
            <a:endParaRPr lang="en-US" sz="800" dirty="0">
              <a:latin typeface="Gill Sans"/>
            </a:endParaRPr>
          </a:p>
          <a:p>
            <a:pPr marL="174594" indent="-174594">
              <a:buFontTx/>
              <a:buChar char="•"/>
            </a:pPr>
            <a:r>
              <a:rPr lang="en-US" sz="800" dirty="0">
                <a:latin typeface="Gill Sans"/>
              </a:rPr>
              <a:t>Due to the size of the drainages and the growth of water development throughout the State, the main river drainages are often split into smaller areas—divisions and even subdivisions—which facilitate the ability of our staff to go into an area and proceed quickly—relatively speaking.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8C6F84F3-2FE9-41E5-B9DF-B6F758B1E9F6}" type="slidenum">
              <a:rPr lang="en-US" sz="1200"/>
              <a:pPr eaLnBrk="1" hangingPunct="1"/>
              <a:t>13</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p:cNvSpPr>
          <p:nvPr>
            <p:ph type="body" idx="1"/>
          </p:nvPr>
        </p:nvSpPr>
        <p:spPr>
          <a:noFill/>
        </p:spPr>
        <p:txBody>
          <a:bodyPr/>
          <a:lstStyle/>
          <a:p>
            <a:pPr marL="174622" indent="-174622">
              <a:buFontTx/>
              <a:buChar char="•"/>
            </a:pPr>
            <a:r>
              <a:rPr lang="en-US" smtClean="0">
                <a:latin typeface="Gill Sans"/>
              </a:rPr>
              <a:t>Once the Hydrographic Survey, Water User’s Claims, and State Engineer’s Recommendations have been finalized, the Proposed Determination is published, distributed to the water users, and filed with the court.  Each book has a unique name and number.  The name typically incorporates some geographic aspect of the respective subdivision.  The number reflects the Area number (which corresponds with the various drainage numbers used by the State Engineer’s Office) and a book number.  </a:t>
            </a:r>
          </a:p>
          <a:p>
            <a:pPr marL="174622" indent="-174622">
              <a:buFontTx/>
              <a:buChar char="•"/>
            </a:pPr>
            <a:endParaRPr lang="en-US" smtClean="0">
              <a:latin typeface="Gill Sans"/>
            </a:endParaRPr>
          </a:p>
          <a:p>
            <a:pPr marL="174622" indent="-174622">
              <a:buFontTx/>
              <a:buChar char="•"/>
            </a:pPr>
            <a:r>
              <a:rPr lang="en-US" smtClean="0">
                <a:latin typeface="Gill Sans"/>
              </a:rPr>
              <a:t>As shown, this is the Tooele City Subdivision, Book 15-4.  On the right is what our current Proposed Determination format looks like.  For the most part it mirrors the same information that you would see when viewing the water right on the Division’s database.  Earlier Proposed Determinations have different formats depending on the vintage.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marL="174610" indent="-174610">
              <a:buFontTx/>
              <a:buChar char="•"/>
            </a:pPr>
            <a:r>
              <a:rPr lang="en-US" dirty="0" smtClean="0">
                <a:latin typeface="Gill Sans"/>
              </a:rPr>
              <a:t>As mentioned before, in the early days, there was one Proposed Determination for each large river drainage basin; however, as Utah has increased in population and natural resource development, the number of water rights has increased beyond the ability of the State Engineer to tackle each basin at a time—resulting in the smaller subdivisions.  In parallel with preparation of proposed determinations for smaller geographical areas within the larger drainage, we petition the court for an Interlocutory or Partial Decree.  An Interlocutory Decree is an transitional decree which is used to settle the issues within that particular book.  Once all subdivisions have an interlocutory decree, the court is petitioned to issue a decree on the entire drainage.</a:t>
            </a:r>
          </a:p>
          <a:p>
            <a:pPr marL="174610" indent="-174610">
              <a:buFontTx/>
              <a:buChar char="•"/>
            </a:pPr>
            <a:endParaRPr lang="en-US" dirty="0" smtClean="0">
              <a:latin typeface="Gill Sans"/>
            </a:endParaRPr>
          </a:p>
          <a:p>
            <a:pPr marL="174610" indent="-174610">
              <a:buFontTx/>
              <a:buChar char="•"/>
            </a:pPr>
            <a:r>
              <a:rPr lang="en-US" dirty="0" smtClean="0">
                <a:latin typeface="Gill Sans"/>
              </a:rPr>
              <a:t>As a result of a 1908 Supreme Court decision in </a:t>
            </a:r>
            <a:r>
              <a:rPr lang="en-US" b="1" dirty="0" smtClean="0">
                <a:latin typeface="Gill Sans"/>
              </a:rPr>
              <a:t>Winters v. United States</a:t>
            </a:r>
            <a:r>
              <a:rPr lang="en-US" dirty="0" smtClean="0">
                <a:latin typeface="Gill Sans"/>
              </a:rPr>
              <a:t>, the court ruled that by creation if the </a:t>
            </a:r>
            <a:r>
              <a:rPr lang="en-US" b="1" dirty="0" smtClean="0">
                <a:latin typeface="Gill Sans"/>
              </a:rPr>
              <a:t>Fort Belknap Indian Reservation</a:t>
            </a:r>
            <a:r>
              <a:rPr lang="en-US" dirty="0" smtClean="0">
                <a:latin typeface="Gill Sans"/>
              </a:rPr>
              <a:t>, there was an implied water right for the amount of water for the reservation to be </a:t>
            </a:r>
            <a:r>
              <a:rPr lang="en-US" b="1" dirty="0" smtClean="0">
                <a:latin typeface="Gill Sans"/>
              </a:rPr>
              <a:t>self-sufficient</a:t>
            </a:r>
            <a:r>
              <a:rPr lang="en-US" dirty="0" smtClean="0">
                <a:latin typeface="Gill Sans"/>
              </a:rPr>
              <a:t>.  Today, federal reserved water rights can be </a:t>
            </a:r>
            <a:r>
              <a:rPr lang="en-US" b="1" dirty="0" smtClean="0">
                <a:latin typeface="Gill Sans"/>
              </a:rPr>
              <a:t>asserted on most lands managed by the federal government</a:t>
            </a:r>
            <a:r>
              <a:rPr lang="en-US" dirty="0" smtClean="0">
                <a:latin typeface="Gill Sans"/>
              </a:rPr>
              <a:t>. Reserved rights are, for the most part, </a:t>
            </a:r>
            <a:r>
              <a:rPr lang="en-US" b="1" dirty="0" smtClean="0">
                <a:latin typeface="Gill Sans"/>
              </a:rPr>
              <a:t>immune from state water laws </a:t>
            </a:r>
            <a:r>
              <a:rPr lang="en-US" dirty="0" smtClean="0">
                <a:latin typeface="Gill Sans"/>
              </a:rPr>
              <a:t>and therefore, are not subject to diversion and beneficial use requirements and cannot be lost by non-use. The federal government, however, is required to submit all reserved water rights claims to the state’s adjudication process, and are limited by the "primary purpose" and "minimal needs" requirements. In addition, federal reserved water rights are nontransferable. By law, these rights can only exist on lands owned by the federal government. If a land transfer occurs, any existing federal reserved water right becomes invalid.</a:t>
            </a:r>
          </a:p>
          <a:p>
            <a:pPr marL="174610" indent="-174610">
              <a:buFontTx/>
              <a:buChar char="•"/>
            </a:pPr>
            <a:endParaRPr lang="en-US" dirty="0" smtClean="0">
              <a:latin typeface="Gill Sans"/>
            </a:endParaRPr>
          </a:p>
          <a:p>
            <a:pPr marL="174610" indent="-174610">
              <a:buFontTx/>
              <a:buChar char="•"/>
            </a:pPr>
            <a:r>
              <a:rPr lang="en-US" dirty="0" smtClean="0">
                <a:latin typeface="Gill Sans"/>
              </a:rPr>
              <a:t>The McCarran Amendment, a 1953 law, waives U.S. sovereign immunity and allows states to determine Federal water rights in state courts.  Hence, federal water claims may be quantified in state stream adjudications, but only if such proceedings are comprehensive (meaning that all claimants to a specific water body are joined in the suit).  As a result, the Federal Government is purposefully exempted from the Interlocutory Decrees (although their water rights are recognized in the Proposed Determination).  Once an entire drainage has interlocutory decrees, the Federal Government is then joined as a party to the action just like any other water user and formally adjudicated.</a:t>
            </a:r>
          </a:p>
          <a:p>
            <a:pPr marL="174610" indent="-174610">
              <a:buFontTx/>
              <a:buChar char="•"/>
            </a:pPr>
            <a:endParaRPr lang="en-US" dirty="0" smtClean="0">
              <a:latin typeface="Gill Sans"/>
            </a:endParaRPr>
          </a:p>
          <a:p>
            <a:pPr marL="174610" indent="-174610">
              <a:buFontTx/>
              <a:buChar char="•"/>
            </a:pPr>
            <a:r>
              <a:rPr lang="en-US" dirty="0" smtClean="0">
                <a:latin typeface="Gill Sans"/>
              </a:rPr>
              <a:t>When a court issues an Interlocutory Decree, it will often include language which closes the respective basin from further assertion of diligence claims… which is the primary purpose of a General Stream Adjudication.</a:t>
            </a:r>
          </a:p>
          <a:p>
            <a:pPr marL="174610" indent="-174610">
              <a:buFontTx/>
              <a:buChar char="•"/>
            </a:pPr>
            <a:endParaRPr lang="en-US" dirty="0" smtClean="0">
              <a:latin typeface="Gill Sans"/>
            </a:endParaRPr>
          </a:p>
          <a:p>
            <a:pPr marL="174610" indent="-174610"/>
            <a:endParaRPr lang="en-US" dirty="0" smtClean="0">
              <a:latin typeface="Gill Sans"/>
            </a:endParaRPr>
          </a:p>
          <a:p>
            <a:pPr marL="174610" indent="-174610"/>
            <a:endParaRPr lang="en-US" dirty="0" smtClean="0">
              <a:latin typeface="Gill Sans"/>
            </a:endParaRPr>
          </a:p>
        </p:txBody>
      </p:sp>
      <p:sp>
        <p:nvSpPr>
          <p:cNvPr id="4" name="Slide Number Placeholder 3"/>
          <p:cNvSpPr>
            <a:spLocks noGrp="1"/>
          </p:cNvSpPr>
          <p:nvPr>
            <p:ph type="sldNum" sz="quarter" idx="5"/>
          </p:nvPr>
        </p:nvSpPr>
        <p:spPr/>
        <p:txBody>
          <a:bodyPr/>
          <a:lstStyle/>
          <a:p>
            <a:pPr>
              <a:defRPr/>
            </a:pPr>
            <a:fld id="{58BB8F2F-8F6D-4AC4-93E4-7BDC5A31C93D}"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0A21AB2D-F7C2-4C9B-A7B8-13ECA30BD404}" type="slidenum">
              <a:rPr lang="en-US" sz="1200"/>
              <a:pPr eaLnBrk="1" hangingPunct="1"/>
              <a:t>16</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p:cNvSpPr>
          <p:nvPr>
            <p:ph type="body" idx="1"/>
          </p:nvPr>
        </p:nvSpPr>
        <p:spPr>
          <a:noFill/>
        </p:spPr>
        <p:txBody>
          <a:bodyPr/>
          <a:lstStyle/>
          <a:p>
            <a:pPr marL="174622" indent="-174622">
              <a:buFontTx/>
              <a:buChar char="•"/>
            </a:pPr>
            <a:r>
              <a:rPr lang="en-US" smtClean="0">
                <a:latin typeface="Gill Sans"/>
              </a:rPr>
              <a:t>When the Adjudication Program goes into an area, one of the most prominent questions is whether or not a water users will lose their water right.  It should be noted that the State Engineer does not have the authority to take a water right away.  We can only recommend to the court that the water right be disallowed in the Proposed Determination.  </a:t>
            </a:r>
          </a:p>
          <a:p>
            <a:pPr marL="174622" indent="-174622">
              <a:buFontTx/>
              <a:buChar char="•"/>
            </a:pPr>
            <a:endParaRPr lang="en-US" smtClean="0">
              <a:latin typeface="Gill Sans"/>
            </a:endParaRPr>
          </a:p>
          <a:p>
            <a:pPr marL="174622" indent="-174622">
              <a:buFontTx/>
              <a:buChar char="•"/>
            </a:pPr>
            <a:r>
              <a:rPr lang="en-US" smtClean="0">
                <a:latin typeface="Gill Sans"/>
              </a:rPr>
              <a:t>Ultimately, individuals who are using their water right in conformance with the records on file with the Division of Water Rights have nothing to fear.  </a:t>
            </a:r>
          </a:p>
          <a:p>
            <a:pPr marL="174622" indent="-174622">
              <a:buFontTx/>
              <a:buChar char="•"/>
            </a:pPr>
            <a:endParaRPr lang="en-US" smtClean="0">
              <a:latin typeface="Gill Sans"/>
            </a:endParaRPr>
          </a:p>
          <a:p>
            <a:pPr marL="174622" indent="-174622">
              <a:buFontTx/>
              <a:buChar char="•"/>
            </a:pPr>
            <a:r>
              <a:rPr lang="en-US" smtClean="0">
                <a:latin typeface="Gill Sans"/>
              </a:rPr>
              <a:t>Those who are using water without a right of record are required to submit a claim during the process or risk being barred by the court from asserting a right. </a:t>
            </a:r>
          </a:p>
          <a:p>
            <a:pPr marL="174622" indent="-174622">
              <a:buFontTx/>
              <a:buChar char="•"/>
            </a:pPr>
            <a:endParaRPr lang="en-US" smtClean="0">
              <a:latin typeface="Gill Sans"/>
            </a:endParaRPr>
          </a:p>
          <a:p>
            <a:pPr marL="174622" indent="-174622">
              <a:buFontTx/>
              <a:buChar char="•"/>
            </a:pPr>
            <a:r>
              <a:rPr lang="en-US" smtClean="0">
                <a:latin typeface="Gill Sans"/>
              </a:rPr>
              <a:t>When a water right, or portion of it, has fallen out of use for more than 7 years, the water right (or the un-used portion) may be recommended to be disallowed in the Proposed Determination.  This ensures that water which is not being used, returns to the public for future appropriation or sustainment of other rights.  We will often give a water user the benefit of the doubt in order to prevent unnecessary constraints on water users.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868" indent="-285718" eaLnBrk="0" hangingPunct="0">
              <a:defRPr sz="3200">
                <a:solidFill>
                  <a:srgbClr val="000000"/>
                </a:solidFill>
                <a:latin typeface="Gill Sans"/>
                <a:ea typeface="ヒラギノ角ゴ Pro W3"/>
                <a:cs typeface="ヒラギノ角ゴ Pro W3"/>
                <a:sym typeface="Gill Sans"/>
              </a:defRPr>
            </a:lvl2pPr>
            <a:lvl3pPr marL="1142871" indent="-228574" eaLnBrk="0" hangingPunct="0">
              <a:defRPr sz="3200">
                <a:solidFill>
                  <a:srgbClr val="000000"/>
                </a:solidFill>
                <a:latin typeface="Gill Sans"/>
                <a:ea typeface="ヒラギノ角ゴ Pro W3"/>
                <a:cs typeface="ヒラギノ角ゴ Pro W3"/>
                <a:sym typeface="Gill Sans"/>
              </a:defRPr>
            </a:lvl3pPr>
            <a:lvl4pPr marL="1600020" indent="-228574" eaLnBrk="0" hangingPunct="0">
              <a:defRPr sz="3200">
                <a:solidFill>
                  <a:srgbClr val="000000"/>
                </a:solidFill>
                <a:latin typeface="Gill Sans"/>
                <a:ea typeface="ヒラギノ角ゴ Pro W3"/>
                <a:cs typeface="ヒラギノ角ゴ Pro W3"/>
                <a:sym typeface="Gill Sans"/>
              </a:defRPr>
            </a:lvl4pPr>
            <a:lvl5pPr marL="2057168" indent="-228574" eaLnBrk="0" hangingPunct="0">
              <a:defRPr sz="3200">
                <a:solidFill>
                  <a:srgbClr val="000000"/>
                </a:solidFill>
                <a:latin typeface="Gill Sans"/>
                <a:ea typeface="ヒラギノ角ゴ Pro W3"/>
                <a:cs typeface="ヒラギノ角ゴ Pro W3"/>
                <a:sym typeface="Gill Sans"/>
              </a:defRPr>
            </a:lvl5pPr>
            <a:lvl6pPr marL="2514317"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464"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613"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5762" indent="-228574"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E149D416-D7C1-4F3C-9E0F-928F5E576D91}" type="slidenum">
              <a:rPr lang="en-US" sz="1200"/>
              <a:pPr eaLnBrk="1" hangingPunct="1"/>
              <a:t>17</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5FA90B63-BCFF-4230-8010-E48A70EABE37}" type="slidenum">
              <a:rPr lang="en-US" sz="1200"/>
              <a:pPr eaLnBrk="1" hangingPunct="1"/>
              <a:t>18</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88433ECB-0CF9-4563-B00F-CE10B738CC2B}" type="slidenum">
              <a:rPr lang="en-US" sz="1200"/>
              <a:pPr eaLnBrk="1" hangingPunct="1"/>
              <a:t>3</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p:cNvSpPr>
          <p:nvPr>
            <p:ph type="body" idx="1"/>
          </p:nvPr>
        </p:nvSpPr>
        <p:spPr>
          <a:noFill/>
        </p:spPr>
        <p:txBody>
          <a:bodyPr/>
          <a:lstStyle/>
          <a:p>
            <a:pPr marL="174594" indent="-174594">
              <a:buFontTx/>
              <a:buChar char="•"/>
            </a:pPr>
            <a:r>
              <a:rPr lang="en-US" sz="800" dirty="0">
                <a:latin typeface="Gill Sans"/>
              </a:rPr>
              <a:t>So, in an attempt to illustrate the importance of the foregoing critical questions, let’s pose the question, “Why do we conduct general stream adjudications?”  The answer is… it depends.  For one thing, it probably depends on the period of history in which you asked it.  Originally, general stream adjudications were utilized to bring all pre-statutory claims on to the permanent record.  This is easy to understand from the perspective of water users in 1903.  At the time that Utah’s first comprehensive water law was passed, it’s obvious that the number of pre-statutory claims far exceeded the number of appropriated rights since the system had yet to create any.  Consequently, it was imperative to determine and quantify existing rights in order to allow the State Engineer to process future appropriations.  This holds true through today, although the ratio of pre-statutory claims to certificated rights is much smaller--as will be illustrated in the next slide. </a:t>
            </a:r>
          </a:p>
          <a:p>
            <a:pPr marL="174594" indent="-174594">
              <a:buFontTx/>
              <a:buChar char="•"/>
            </a:pPr>
            <a:endParaRPr lang="en-US" sz="800" dirty="0">
              <a:latin typeface="Gill Sans"/>
            </a:endParaRPr>
          </a:p>
          <a:p>
            <a:pPr marL="174594" indent="-174594">
              <a:buFontTx/>
              <a:buChar char="•"/>
            </a:pPr>
            <a:r>
              <a:rPr lang="en-US" sz="800" dirty="0">
                <a:latin typeface="Gill Sans"/>
              </a:rPr>
              <a:t>If you were to ask why we conduct general adjudications today, I think that it would be impossible to leave out the issue of Federal Reserve rights.  As a result of a 1908 Supreme Court decision in </a:t>
            </a:r>
            <a:r>
              <a:rPr lang="en-US" sz="800" b="1" dirty="0">
                <a:latin typeface="Gill Sans"/>
              </a:rPr>
              <a:t>Winters v. United States</a:t>
            </a:r>
            <a:r>
              <a:rPr lang="en-US" sz="800" dirty="0">
                <a:latin typeface="Gill Sans"/>
              </a:rPr>
              <a:t>, the court ruled that by creation if the </a:t>
            </a:r>
            <a:r>
              <a:rPr lang="en-US" sz="800" b="1" dirty="0">
                <a:latin typeface="Gill Sans"/>
              </a:rPr>
              <a:t>Fort Belknap Indian Reservation</a:t>
            </a:r>
            <a:r>
              <a:rPr lang="en-US" sz="800" dirty="0">
                <a:latin typeface="Gill Sans"/>
              </a:rPr>
              <a:t>, there was an implied water right for the amount of water for the reservation to be </a:t>
            </a:r>
            <a:r>
              <a:rPr lang="en-US" sz="800" b="1" dirty="0">
                <a:latin typeface="Gill Sans"/>
              </a:rPr>
              <a:t>self-sufficient</a:t>
            </a:r>
            <a:r>
              <a:rPr lang="en-US" sz="800" dirty="0">
                <a:latin typeface="Gill Sans"/>
              </a:rPr>
              <a:t>.  Today, federal reserved water rights can be </a:t>
            </a:r>
            <a:r>
              <a:rPr lang="en-US" sz="800" b="1" dirty="0">
                <a:latin typeface="Gill Sans"/>
              </a:rPr>
              <a:t>asserted on most lands managed by the federal government</a:t>
            </a:r>
            <a:r>
              <a:rPr lang="en-US" sz="800" dirty="0">
                <a:latin typeface="Gill Sans"/>
              </a:rPr>
              <a:t>. Reserved rights are, for the most part, </a:t>
            </a:r>
            <a:r>
              <a:rPr lang="en-US" sz="800" b="1" dirty="0">
                <a:latin typeface="Gill Sans"/>
              </a:rPr>
              <a:t>immune from state water laws </a:t>
            </a:r>
            <a:r>
              <a:rPr lang="en-US" sz="800" dirty="0">
                <a:latin typeface="Gill Sans"/>
              </a:rPr>
              <a:t>and therefore, are not subject to diversion and beneficial use requirements and cannot be lost by non-use. Federal Reserve rights are limited by the "primary purpose" and "minimal needs" of the reservation or the respective federal agency’s original congressional mandate. In addition, federal reserved water rights are nontransferable. By law, these rights can only exist on lands owned by the federal government. If a land transfer occurs, any existing federal reserved water right becomes invalid.</a:t>
            </a:r>
          </a:p>
          <a:p>
            <a:pPr marL="174594" indent="-174594">
              <a:buFontTx/>
              <a:buChar char="•"/>
            </a:pPr>
            <a:endParaRPr lang="en-US" sz="800" dirty="0">
              <a:latin typeface="Gill Sans"/>
            </a:endParaRPr>
          </a:p>
          <a:p>
            <a:pPr marL="174594" indent="-174594">
              <a:buFontTx/>
              <a:buChar char="•"/>
            </a:pPr>
            <a:r>
              <a:rPr lang="en-US" sz="800" dirty="0">
                <a:latin typeface="Gill Sans"/>
              </a:rPr>
              <a:t>Although Federal Reserve rights were known to exist, there was no way to force the Federal Government to assert or quantify their claims since it possessed sovereign immunity and could not be joined involuntarily in a suit.  In 1952, a senator from Nevada by the name of Pat McCarran introduced a bill that would allow states to pursue quantification of Federal Reserve rights.  As it came to be known, the McCarran Amendment, waives U.S. sovereign immunity with respect to water rights and allows states to determine Federal water rights in state courts.  Hence, federal water claims may be quantified in state stream adjudications, but only if such proceedings are comprehensive (meaning that all claimants to a specific water body are joined in the suit).  </a:t>
            </a:r>
          </a:p>
          <a:p>
            <a:pPr marL="174594" indent="-174594">
              <a:buFontTx/>
              <a:buChar char="•"/>
            </a:pPr>
            <a:endParaRPr lang="en-US" sz="800" dirty="0">
              <a:latin typeface="Gill Sans"/>
            </a:endParaRPr>
          </a:p>
          <a:p>
            <a:pPr marL="174594" indent="-174594">
              <a:buFontTx/>
              <a:buChar char="•"/>
            </a:pPr>
            <a:r>
              <a:rPr lang="en-US" sz="800" dirty="0">
                <a:latin typeface="Gill Sans"/>
              </a:rPr>
              <a:t>Some other benefits of a general adjudication is the consolidation and settlement of multiple controversies and bringing clarity to the overall water rights picture by joining all water users within a given system (as opposed to piecemeal litigation), defining supplemental relationships, removing forfeited rights from the record, and obtaining final decrees on all rights within the drainage.</a:t>
            </a:r>
          </a:p>
          <a:p>
            <a:pPr marL="174594" indent="-174594">
              <a:buFontTx/>
              <a:buChar char="•"/>
            </a:pPr>
            <a:endParaRPr lang="en-US" sz="800" dirty="0">
              <a:latin typeface="Gill Sans"/>
            </a:endParaRPr>
          </a:p>
          <a:p>
            <a:pPr marL="174594" indent="-174594">
              <a:buFontTx/>
              <a:buChar char="•"/>
            </a:pPr>
            <a:endParaRPr lang="en-US" sz="800" i="1" dirty="0">
              <a:latin typeface="Gill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pPr defTabSz="914316">
              <a:defRPr/>
            </a:pPr>
            <a:fld id="{E9A2DE5B-E3FF-4056-9CC1-1B36978AA720}" type="slidenum">
              <a:rPr lang="en-US">
                <a:solidFill>
                  <a:srgbClr val="000000"/>
                </a:solidFill>
                <a:latin typeface="Gill Sans" charset="0"/>
                <a:ea typeface="ヒラギノ角ゴ Pro W3" charset="-128"/>
                <a:sym typeface="Gill Sans" charset="0"/>
              </a:rPr>
              <a:pPr defTabSz="914316">
                <a:defRPr/>
              </a:pPr>
              <a:t>4</a:t>
            </a:fld>
            <a:endParaRPr lang="en-US">
              <a:solidFill>
                <a:srgbClr val="000000"/>
              </a:solidFill>
              <a:latin typeface="Gill Sans" charset="0"/>
              <a:ea typeface="ヒラギノ角ゴ Pro W3" charset="-128"/>
              <a:sym typeface="Gill Sans"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p:cNvSpPr>
          <p:nvPr>
            <p:ph type="body" idx="1"/>
          </p:nvPr>
        </p:nvSpPr>
        <p:spPr/>
        <p:txBody>
          <a:bodyPr/>
          <a:lstStyle/>
          <a:p>
            <a:endParaRPr lang="en-US"/>
          </a:p>
        </p:txBody>
      </p:sp>
    </p:spTree>
    <p:extLst>
      <p:ext uri="{BB962C8B-B14F-4D97-AF65-F5344CB8AC3E}">
        <p14:creationId xmlns:p14="http://schemas.microsoft.com/office/powerpoint/2010/main" val="123762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16" indent="-285698" eaLnBrk="0" hangingPunct="0">
              <a:defRPr sz="3100">
                <a:solidFill>
                  <a:srgbClr val="000000"/>
                </a:solidFill>
                <a:latin typeface="Gill Sans"/>
                <a:ea typeface="ヒラギノ角ゴ Pro W3"/>
                <a:cs typeface="ヒラギノ角ゴ Pro W3"/>
                <a:sym typeface="Gill Sans"/>
              </a:defRPr>
            </a:lvl2pPr>
            <a:lvl3pPr marL="1142794" indent="-228559" eaLnBrk="0" hangingPunct="0">
              <a:defRPr sz="3100">
                <a:solidFill>
                  <a:srgbClr val="000000"/>
                </a:solidFill>
                <a:latin typeface="Gill Sans"/>
                <a:ea typeface="ヒラギノ角ゴ Pro W3"/>
                <a:cs typeface="ヒラギノ角ゴ Pro W3"/>
                <a:sym typeface="Gill Sans"/>
              </a:defRPr>
            </a:lvl3pPr>
            <a:lvl4pPr marL="1599912" indent="-228559" eaLnBrk="0" hangingPunct="0">
              <a:defRPr sz="3100">
                <a:solidFill>
                  <a:srgbClr val="000000"/>
                </a:solidFill>
                <a:latin typeface="Gill Sans"/>
                <a:ea typeface="ヒラギノ角ゴ Pro W3"/>
                <a:cs typeface="ヒラギノ角ゴ Pro W3"/>
                <a:sym typeface="Gill Sans"/>
              </a:defRPr>
            </a:lvl4pPr>
            <a:lvl5pPr marL="2057029" indent="-228559" eaLnBrk="0" hangingPunct="0">
              <a:defRPr sz="3100">
                <a:solidFill>
                  <a:srgbClr val="000000"/>
                </a:solidFill>
                <a:latin typeface="Gill Sans"/>
                <a:ea typeface="ヒラギノ角ゴ Pro W3"/>
                <a:cs typeface="ヒラギノ角ゴ Pro W3"/>
                <a:sym typeface="Gill Sans"/>
              </a:defRPr>
            </a:lvl5pPr>
            <a:lvl6pPr marL="2514147"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263"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382"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499" indent="-228559"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1E3772B9-636D-4F93-BB64-F9104655B5DF}" type="slidenum">
              <a:rPr lang="en-US" sz="1200"/>
              <a:pPr eaLnBrk="1" hangingPunct="1"/>
              <a:t>5</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p:cNvSpPr>
          <p:nvPr>
            <p:ph type="body" idx="1"/>
          </p:nvPr>
        </p:nvSpPr>
        <p:spPr>
          <a:noFill/>
        </p:spPr>
        <p:txBody>
          <a:bodyPr/>
          <a:lstStyle/>
          <a:p>
            <a:pPr eaLnBrk="1" hangingPunct="1"/>
            <a:endParaRPr lang="en-US" dirty="0" smtClean="0">
              <a:latin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86" indent="-285725" eaLnBrk="0" hangingPunct="0">
              <a:defRPr sz="3100">
                <a:solidFill>
                  <a:srgbClr val="000000"/>
                </a:solidFill>
                <a:latin typeface="Gill Sans"/>
                <a:ea typeface="ヒラギノ角ゴ Pro W3"/>
                <a:cs typeface="ヒラギノ角ゴ Pro W3"/>
                <a:sym typeface="Gill Sans"/>
              </a:defRPr>
            </a:lvl2pPr>
            <a:lvl3pPr marL="1142900" indent="-228580" eaLnBrk="0" hangingPunct="0">
              <a:defRPr sz="3100">
                <a:solidFill>
                  <a:srgbClr val="000000"/>
                </a:solidFill>
                <a:latin typeface="Gill Sans"/>
                <a:ea typeface="ヒラギノ角ゴ Pro W3"/>
                <a:cs typeface="ヒラギノ角ゴ Pro W3"/>
                <a:sym typeface="Gill Sans"/>
              </a:defRPr>
            </a:lvl3pPr>
            <a:lvl4pPr marL="1600060" indent="-228580" eaLnBrk="0" hangingPunct="0">
              <a:defRPr sz="3100">
                <a:solidFill>
                  <a:srgbClr val="000000"/>
                </a:solidFill>
                <a:latin typeface="Gill Sans"/>
                <a:ea typeface="ヒラギノ角ゴ Pro W3"/>
                <a:cs typeface="ヒラギノ角ゴ Pro W3"/>
                <a:sym typeface="Gill Sans"/>
              </a:defRPr>
            </a:lvl4pPr>
            <a:lvl5pPr marL="2057219" indent="-228580" eaLnBrk="0" hangingPunct="0">
              <a:defRPr sz="3100">
                <a:solidFill>
                  <a:srgbClr val="000000"/>
                </a:solidFill>
                <a:latin typeface="Gill Sans"/>
                <a:ea typeface="ヒラギノ角ゴ Pro W3"/>
                <a:cs typeface="ヒラギノ角ゴ Pro W3"/>
                <a:sym typeface="Gill Sans"/>
              </a:defRPr>
            </a:lvl5pPr>
            <a:lvl6pPr marL="2514380"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53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69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85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BD128AB8-BF75-494B-B509-583F4874A636}" type="slidenum">
              <a:rPr lang="en-US" sz="1200"/>
              <a:pPr eaLnBrk="1" hangingPunct="1"/>
              <a:t>8</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p:spPr>
        <p:txBody>
          <a:bodyPr/>
          <a:lstStyle/>
          <a:p>
            <a:pPr marL="231755" indent="-231755">
              <a:buFontTx/>
              <a:buChar char="•"/>
            </a:pPr>
            <a:endParaRPr lang="en-US" sz="900" dirty="0">
              <a:latin typeface="Gill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9FB9F775-4DE7-4D8D-8466-46649D4768F9}" type="slidenum">
              <a:rPr lang="en-US" sz="1200"/>
              <a:pPr eaLnBrk="1" hangingPunct="1"/>
              <a:t>9</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p:cNvSpPr>
          <p:nvPr>
            <p:ph type="body" idx="1"/>
          </p:nvPr>
        </p:nvSpPr>
        <p:spPr>
          <a:noFill/>
        </p:spPr>
        <p:txBody>
          <a:bodyPr/>
          <a:lstStyle/>
          <a:p>
            <a:pPr marL="174622" indent="-174622">
              <a:buFontTx/>
              <a:buChar char="•"/>
            </a:pPr>
            <a:r>
              <a:rPr lang="en-US" smtClean="0">
                <a:latin typeface="Gill Sans"/>
              </a:rPr>
              <a:t>The statue states that water users are responsible for completing a Water User’s Claim and filing it with the court; however, through years of experience, we’ve determined that it saves time, energy, and money to assist water users in filling out a claim due to the lack of understanding on what some of the technical terms mean or in what manner to describe their water right.  </a:t>
            </a:r>
          </a:p>
          <a:p>
            <a:pPr marL="174622" indent="-174622">
              <a:buFontTx/>
              <a:buChar char="•"/>
            </a:pPr>
            <a:endParaRPr lang="en-US" smtClean="0">
              <a:latin typeface="Gill Sans"/>
            </a:endParaRPr>
          </a:p>
          <a:p>
            <a:pPr marL="174622" indent="-174622">
              <a:buFontTx/>
              <a:buChar char="•"/>
            </a:pPr>
            <a:r>
              <a:rPr lang="en-US" smtClean="0">
                <a:latin typeface="Gill Sans"/>
              </a:rPr>
              <a:t>We also accept the Water User’s Claims and file them with the court at the completion of the Proposed Determination.  Water User’s are welcome to opt out of the assistance of the Adjudication Staff at their leisure.</a:t>
            </a:r>
          </a:p>
          <a:p>
            <a:pPr marL="174622" indent="-174622">
              <a:buFontTx/>
              <a:buChar char="•"/>
            </a:pPr>
            <a:endParaRPr lang="en-US" smtClean="0">
              <a:latin typeface="Gill Sans"/>
            </a:endParaRPr>
          </a:p>
          <a:p>
            <a:pPr marL="174622" indent="-174622">
              <a:buFontTx/>
              <a:buChar char="•"/>
            </a:pPr>
            <a:r>
              <a:rPr lang="en-US" smtClean="0">
                <a:latin typeface="Gill Sans"/>
              </a:rPr>
              <a:t>Water User’s Claims are only taken on rights which have been perfected (certificated), previously decreed, or qualify as diligence claims.</a:t>
            </a:r>
          </a:p>
          <a:p>
            <a:pPr marL="174622" indent="-174622">
              <a:buFontTx/>
              <a:buChar char="•"/>
            </a:pPr>
            <a:endParaRPr lang="en-US" smtClean="0">
              <a:latin typeface="Gill Sans"/>
            </a:endParaRPr>
          </a:p>
          <a:p>
            <a:pPr marL="174622" indent="-174622">
              <a:buFontTx/>
              <a:buChar char="•"/>
            </a:pPr>
            <a:r>
              <a:rPr lang="en-US" smtClean="0">
                <a:latin typeface="Gill Sans"/>
              </a:rPr>
              <a:t>Occasionally, a water user wants to make a claim that is inconsistent with what the Adjudication Staff observe in the field.  When this occurs, a “State Engineer’s Recommendation” is filed with the court and published in the proposed determination in the place of the claim.  Water users will have the opportunity to object to any perceived errors in the Proposed Determination, which will be discussed shortly.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p:cNvSpPr>
          <p:nvPr>
            <p:ph type="sldNum" sz="quarter" idx="5"/>
          </p:nvPr>
        </p:nvSpPr>
        <p:spPr>
          <a:noFill/>
        </p:spPr>
        <p:txBody>
          <a:bodyPr/>
          <a:lstStyle>
            <a:lvl1pPr eaLnBrk="0" hangingPunct="0">
              <a:defRPr sz="3200">
                <a:solidFill>
                  <a:srgbClr val="000000"/>
                </a:solidFill>
                <a:latin typeface="Gill Sans"/>
                <a:ea typeface="ヒラギノ角ゴ Pro W3"/>
                <a:cs typeface="ヒラギノ角ゴ Pro W3"/>
                <a:sym typeface="Gill Sans"/>
              </a:defRPr>
            </a:lvl1pPr>
            <a:lvl2pPr marL="742935" indent="-285744" eaLnBrk="0" hangingPunct="0">
              <a:defRPr sz="3200">
                <a:solidFill>
                  <a:srgbClr val="000000"/>
                </a:solidFill>
                <a:latin typeface="Gill Sans"/>
                <a:ea typeface="ヒラギノ角ゴ Pro W3"/>
                <a:cs typeface="ヒラギノ角ゴ Pro W3"/>
                <a:sym typeface="Gill Sans"/>
              </a:defRPr>
            </a:lvl2pPr>
            <a:lvl3pPr marL="1142977" indent="-228595" eaLnBrk="0" hangingPunct="0">
              <a:defRPr sz="3200">
                <a:solidFill>
                  <a:srgbClr val="000000"/>
                </a:solidFill>
                <a:latin typeface="Gill Sans"/>
                <a:ea typeface="ヒラギノ角ゴ Pro W3"/>
                <a:cs typeface="ヒラギノ角ゴ Pro W3"/>
                <a:sym typeface="Gill Sans"/>
              </a:defRPr>
            </a:lvl3pPr>
            <a:lvl4pPr marL="1600168" indent="-228595" eaLnBrk="0" hangingPunct="0">
              <a:defRPr sz="3200">
                <a:solidFill>
                  <a:srgbClr val="000000"/>
                </a:solidFill>
                <a:latin typeface="Gill Sans"/>
                <a:ea typeface="ヒラギノ角ゴ Pro W3"/>
                <a:cs typeface="ヒラギノ角ゴ Pro W3"/>
                <a:sym typeface="Gill Sans"/>
              </a:defRPr>
            </a:lvl4pPr>
            <a:lvl5pPr marL="2057359" indent="-228595" eaLnBrk="0" hangingPunct="0">
              <a:defRPr sz="3200">
                <a:solidFill>
                  <a:srgbClr val="000000"/>
                </a:solidFill>
                <a:latin typeface="Gill Sans"/>
                <a:ea typeface="ヒラギノ角ゴ Pro W3"/>
                <a:cs typeface="ヒラギノ角ゴ Pro W3"/>
                <a:sym typeface="Gill Sans"/>
              </a:defRPr>
            </a:lvl5pPr>
            <a:lvl6pPr marL="251455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740"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893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122" indent="-228595"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fld id="{5E50E6D3-D640-48E7-A2F7-D4F350912064}" type="slidenum">
              <a:rPr lang="en-US" sz="1200"/>
              <a:pPr eaLnBrk="1" hangingPunct="1"/>
              <a:t>10</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p:cNvSpPr>
          <p:nvPr>
            <p:ph type="body" idx="1"/>
          </p:nvPr>
        </p:nvSpPr>
        <p:spPr>
          <a:noFill/>
        </p:spPr>
        <p:txBody>
          <a:bodyPr/>
          <a:lstStyle/>
          <a:p>
            <a:pPr marL="174622" indent="-174622">
              <a:buFontTx/>
              <a:buChar char="•"/>
            </a:pPr>
            <a:r>
              <a:rPr lang="en-US" dirty="0" smtClean="0">
                <a:latin typeface="Gill Sans"/>
              </a:rPr>
              <a:t>The Adjudication staff use the information which they’ve gathered through extensive field reviews and produce a Hydrographic Survey map which identifies the location of the POD and the extent of the use.</a:t>
            </a:r>
          </a:p>
          <a:p>
            <a:pPr marL="174622" indent="-174622">
              <a:buFontTx/>
              <a:buChar char="•"/>
            </a:pPr>
            <a:endParaRPr lang="en-US" dirty="0" smtClean="0">
              <a:latin typeface="Gill Sans"/>
            </a:endParaRPr>
          </a:p>
          <a:p>
            <a:pPr marL="174622" indent="-174622">
              <a:buFontTx/>
              <a:buChar char="•"/>
            </a:pPr>
            <a:r>
              <a:rPr lang="en-US" dirty="0" smtClean="0">
                <a:latin typeface="Gill Sans"/>
              </a:rPr>
              <a:t>This is one of the first hydrographic survey maps completed, from the Weber River adjudication.  As you look at the map, see if you can figure out where it is.  Any ideas?  It appears to be near the confluence of the North Fork of the Ogden River and the Middle Fork near a three-way road junction which leads to Ogden, </a:t>
            </a:r>
            <a:r>
              <a:rPr lang="en-US" dirty="0" err="1" smtClean="0">
                <a:latin typeface="Gill Sans"/>
              </a:rPr>
              <a:t>Hunstville</a:t>
            </a:r>
            <a:r>
              <a:rPr lang="en-US" dirty="0" smtClean="0">
                <a:latin typeface="Gill Sans"/>
              </a:rPr>
              <a:t>, and Eden. As you may surmise, this is in the middle of present-day </a:t>
            </a:r>
            <a:r>
              <a:rPr lang="en-US" dirty="0" err="1" smtClean="0">
                <a:latin typeface="Gill Sans"/>
              </a:rPr>
              <a:t>Pineview</a:t>
            </a:r>
            <a:r>
              <a:rPr lang="en-US" dirty="0" smtClean="0">
                <a:latin typeface="Gill Sans"/>
              </a:rPr>
              <a:t> Reservoir.  So, some of these hydrographic survey maps not only aid in the determination of water rights, but they also represent a historical snap-shot in time which can be helpful and interesting.</a:t>
            </a:r>
          </a:p>
          <a:p>
            <a:pPr marL="174622" indent="-174622">
              <a:buFontTx/>
              <a:buChar char="•"/>
            </a:pPr>
            <a:endParaRPr lang="en-US" dirty="0" smtClean="0">
              <a:latin typeface="Gill Sans"/>
            </a:endParaRPr>
          </a:p>
          <a:p>
            <a:pPr marL="174622" indent="-174622">
              <a:buFontTx/>
              <a:buChar char="•"/>
            </a:pPr>
            <a:r>
              <a:rPr lang="en-US" dirty="0" smtClean="0">
                <a:latin typeface="Gill Sans"/>
              </a:rPr>
              <a:t>You can view these hydrographic survey maps at the regional offices, or the Salt Lake office, or from the comfort of your own office by viewing them online at the address shown.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86" indent="-285725" eaLnBrk="0" hangingPunct="0">
              <a:defRPr sz="3100">
                <a:solidFill>
                  <a:srgbClr val="000000"/>
                </a:solidFill>
                <a:latin typeface="Gill Sans"/>
                <a:ea typeface="ヒラギノ角ゴ Pro W3"/>
                <a:cs typeface="ヒラギノ角ゴ Pro W3"/>
                <a:sym typeface="Gill Sans"/>
              </a:defRPr>
            </a:lvl2pPr>
            <a:lvl3pPr marL="1142900" indent="-228580" eaLnBrk="0" hangingPunct="0">
              <a:defRPr sz="3100">
                <a:solidFill>
                  <a:srgbClr val="000000"/>
                </a:solidFill>
                <a:latin typeface="Gill Sans"/>
                <a:ea typeface="ヒラギノ角ゴ Pro W3"/>
                <a:cs typeface="ヒラギノ角ゴ Pro W3"/>
                <a:sym typeface="Gill Sans"/>
              </a:defRPr>
            </a:lvl3pPr>
            <a:lvl4pPr marL="1600060" indent="-228580" eaLnBrk="0" hangingPunct="0">
              <a:defRPr sz="3100">
                <a:solidFill>
                  <a:srgbClr val="000000"/>
                </a:solidFill>
                <a:latin typeface="Gill Sans"/>
                <a:ea typeface="ヒラギノ角ゴ Pro W3"/>
                <a:cs typeface="ヒラギノ角ゴ Pro W3"/>
                <a:sym typeface="Gill Sans"/>
              </a:defRPr>
            </a:lvl4pPr>
            <a:lvl5pPr marL="2057219" indent="-228580" eaLnBrk="0" hangingPunct="0">
              <a:defRPr sz="3100">
                <a:solidFill>
                  <a:srgbClr val="000000"/>
                </a:solidFill>
                <a:latin typeface="Gill Sans"/>
                <a:ea typeface="ヒラギノ角ゴ Pro W3"/>
                <a:cs typeface="ヒラギノ角ゴ Pro W3"/>
                <a:sym typeface="Gill Sans"/>
              </a:defRPr>
            </a:lvl5pPr>
            <a:lvl6pPr marL="2514380"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53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69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85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BD128AB8-BF75-494B-B509-583F4874A636}" type="slidenum">
              <a:rPr lang="en-US" sz="1200"/>
              <a:pPr eaLnBrk="1" hangingPunct="1"/>
              <a:t>11</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p:spPr>
        <p:txBody>
          <a:bodyPr/>
          <a:lstStyle/>
          <a:p>
            <a:pPr marL="231755" indent="-231755">
              <a:buFontTx/>
              <a:buChar char="•"/>
            </a:pPr>
            <a:endParaRPr lang="en-US" sz="900" dirty="0">
              <a:latin typeface="Gill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p:cNvSpPr>
          <p:nvPr>
            <p:ph type="sldNum" sz="quarter" idx="5"/>
          </p:nvPr>
        </p:nvSpPr>
        <p:spPr>
          <a:noFill/>
        </p:spPr>
        <p:txBody>
          <a:bodyPr/>
          <a:lstStyle>
            <a:lvl1pPr eaLnBrk="0" hangingPunct="0">
              <a:defRPr sz="3100">
                <a:solidFill>
                  <a:srgbClr val="000000"/>
                </a:solidFill>
                <a:latin typeface="Gill Sans"/>
                <a:ea typeface="ヒラギノ角ゴ Pro W3"/>
                <a:cs typeface="ヒラギノ角ゴ Pro W3"/>
                <a:sym typeface="Gill Sans"/>
              </a:defRPr>
            </a:lvl1pPr>
            <a:lvl2pPr marL="742886" indent="-285725" eaLnBrk="0" hangingPunct="0">
              <a:defRPr sz="3100">
                <a:solidFill>
                  <a:srgbClr val="000000"/>
                </a:solidFill>
                <a:latin typeface="Gill Sans"/>
                <a:ea typeface="ヒラギノ角ゴ Pro W3"/>
                <a:cs typeface="ヒラギノ角ゴ Pro W3"/>
                <a:sym typeface="Gill Sans"/>
              </a:defRPr>
            </a:lvl2pPr>
            <a:lvl3pPr marL="1142900" indent="-228580" eaLnBrk="0" hangingPunct="0">
              <a:defRPr sz="3100">
                <a:solidFill>
                  <a:srgbClr val="000000"/>
                </a:solidFill>
                <a:latin typeface="Gill Sans"/>
                <a:ea typeface="ヒラギノ角ゴ Pro W3"/>
                <a:cs typeface="ヒラギノ角ゴ Pro W3"/>
                <a:sym typeface="Gill Sans"/>
              </a:defRPr>
            </a:lvl3pPr>
            <a:lvl4pPr marL="1600060" indent="-228580" eaLnBrk="0" hangingPunct="0">
              <a:defRPr sz="3100">
                <a:solidFill>
                  <a:srgbClr val="000000"/>
                </a:solidFill>
                <a:latin typeface="Gill Sans"/>
                <a:ea typeface="ヒラギノ角ゴ Pro W3"/>
                <a:cs typeface="ヒラギノ角ゴ Pro W3"/>
                <a:sym typeface="Gill Sans"/>
              </a:defRPr>
            </a:lvl4pPr>
            <a:lvl5pPr marL="2057219" indent="-228580" eaLnBrk="0" hangingPunct="0">
              <a:defRPr sz="3100">
                <a:solidFill>
                  <a:srgbClr val="000000"/>
                </a:solidFill>
                <a:latin typeface="Gill Sans"/>
                <a:ea typeface="ヒラギノ角ゴ Pro W3"/>
                <a:cs typeface="ヒラギノ角ゴ Pro W3"/>
                <a:sym typeface="Gill Sans"/>
              </a:defRPr>
            </a:lvl5pPr>
            <a:lvl6pPr marL="2514380"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6pPr>
            <a:lvl7pPr marL="297153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7pPr>
            <a:lvl8pPr marL="342869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8pPr>
            <a:lvl9pPr marL="3885859" indent="-228580" eaLnBrk="0" fontAlgn="base" hangingPunct="0">
              <a:spcBef>
                <a:spcPct val="0"/>
              </a:spcBef>
              <a:spcAft>
                <a:spcPct val="0"/>
              </a:spcAft>
              <a:defRPr sz="3100">
                <a:solidFill>
                  <a:srgbClr val="000000"/>
                </a:solidFill>
                <a:latin typeface="Gill Sans"/>
                <a:ea typeface="ヒラギノ角ゴ Pro W3"/>
                <a:cs typeface="ヒラギノ角ゴ Pro W3"/>
                <a:sym typeface="Gill Sans"/>
              </a:defRPr>
            </a:lvl9pPr>
          </a:lstStyle>
          <a:p>
            <a:pPr eaLnBrk="1" hangingPunct="1"/>
            <a:fld id="{BD128AB8-BF75-494B-B509-583F4874A636}" type="slidenum">
              <a:rPr lang="en-US" sz="1200"/>
              <a:pPr eaLnBrk="1" hangingPunct="1"/>
              <a:t>12</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p:cNvSpPr>
          <p:nvPr>
            <p:ph type="body" idx="1"/>
          </p:nvPr>
        </p:nvSpPr>
        <p:spPr>
          <a:noFill/>
        </p:spPr>
        <p:txBody>
          <a:bodyPr/>
          <a:lstStyle/>
          <a:p>
            <a:pPr marL="231755" indent="-231755">
              <a:buFontTx/>
              <a:buChar char="•"/>
            </a:pPr>
            <a:endParaRPr lang="en-US" sz="900" dirty="0">
              <a:latin typeface="Gill Sa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317"/>
            <a:ext cx="7772400" cy="147018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50"/>
            <a:ext cx="6400800" cy="1753077"/>
          </a:xfrm>
        </p:spPr>
        <p:txBody>
          <a:bodyPr/>
          <a:lstStyle>
            <a:lvl1pPr marL="0" indent="0" algn="ctr">
              <a:buNone/>
              <a:defRPr/>
            </a:lvl1pPr>
            <a:lvl2pPr marL="411280" indent="0" algn="ctr">
              <a:buNone/>
              <a:defRPr/>
            </a:lvl2pPr>
            <a:lvl3pPr marL="822515" indent="0" algn="ctr">
              <a:buNone/>
              <a:defRPr/>
            </a:lvl3pPr>
            <a:lvl4pPr marL="1233839" indent="0" algn="ctr">
              <a:buNone/>
              <a:defRPr/>
            </a:lvl4pPr>
            <a:lvl5pPr marL="1645095" indent="0" algn="ctr">
              <a:buNone/>
              <a:defRPr/>
            </a:lvl5pPr>
            <a:lvl6pPr marL="2056371" indent="0" algn="ctr">
              <a:buNone/>
              <a:defRPr/>
            </a:lvl6pPr>
            <a:lvl7pPr marL="2467643" indent="0" algn="ctr">
              <a:buNone/>
              <a:defRPr/>
            </a:lvl7pPr>
            <a:lvl8pPr marL="2878920" indent="0" algn="ctr">
              <a:buNone/>
              <a:defRPr/>
            </a:lvl8pPr>
            <a:lvl9pPr marL="329019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479252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69303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948" y="4406265"/>
            <a:ext cx="7772400" cy="1363028"/>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948" y="2906078"/>
            <a:ext cx="7772400" cy="1500188"/>
          </a:xfrm>
        </p:spPr>
        <p:txBody>
          <a:bodyPr anchor="b"/>
          <a:lstStyle>
            <a:lvl1pPr marL="0" indent="0">
              <a:buNone/>
              <a:defRPr sz="1800"/>
            </a:lvl1pPr>
            <a:lvl2pPr marL="411280" indent="0">
              <a:buNone/>
              <a:defRPr sz="1600"/>
            </a:lvl2pPr>
            <a:lvl3pPr marL="822515" indent="0">
              <a:buNone/>
              <a:defRPr sz="1400"/>
            </a:lvl3pPr>
            <a:lvl4pPr marL="1233839" indent="0">
              <a:buNone/>
              <a:defRPr sz="1300"/>
            </a:lvl4pPr>
            <a:lvl5pPr marL="1645095" indent="0">
              <a:buNone/>
              <a:defRPr sz="1300"/>
            </a:lvl5pPr>
            <a:lvl6pPr marL="2056371" indent="0">
              <a:buNone/>
              <a:defRPr sz="1300"/>
            </a:lvl6pPr>
            <a:lvl7pPr marL="2467643" indent="0">
              <a:buNone/>
              <a:defRPr sz="1300"/>
            </a:lvl7pPr>
            <a:lvl8pPr marL="2878920" indent="0">
              <a:buNone/>
              <a:defRPr sz="1300"/>
            </a:lvl8pPr>
            <a:lvl9pPr marL="3290190" indent="0">
              <a:buNone/>
              <a:defRPr sz="1300"/>
            </a:lvl9pPr>
          </a:lstStyle>
          <a:p>
            <a:pPr lvl="0"/>
            <a:r>
              <a:rPr lang="en-US" smtClean="0"/>
              <a:t>Click to edit Master text styles</a:t>
            </a:r>
          </a:p>
        </p:txBody>
      </p:sp>
    </p:spTree>
    <p:extLst>
      <p:ext uri="{BB962C8B-B14F-4D97-AF65-F5344CB8AC3E}">
        <p14:creationId xmlns:p14="http://schemas.microsoft.com/office/powerpoint/2010/main" val="13502969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1540" y="3531870"/>
            <a:ext cx="3611880" cy="8001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580" y="3531870"/>
            <a:ext cx="3611880" cy="80010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84960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32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5" y="1534478"/>
            <a:ext cx="4040505" cy="640080"/>
          </a:xfrm>
        </p:spPr>
        <p:txBody>
          <a:bodyPr anchor="b"/>
          <a:lstStyle>
            <a:lvl1pPr marL="0" indent="0">
              <a:buNone/>
              <a:defRPr sz="2200" b="1"/>
            </a:lvl1pPr>
            <a:lvl2pPr marL="411280" indent="0">
              <a:buNone/>
              <a:defRPr sz="1800" b="1"/>
            </a:lvl2pPr>
            <a:lvl3pPr marL="822515" indent="0">
              <a:buNone/>
              <a:defRPr sz="1600" b="1"/>
            </a:lvl3pPr>
            <a:lvl4pPr marL="1233839" indent="0">
              <a:buNone/>
              <a:defRPr sz="1400" b="1"/>
            </a:lvl4pPr>
            <a:lvl5pPr marL="1645095" indent="0">
              <a:buNone/>
              <a:defRPr sz="1400" b="1"/>
            </a:lvl5pPr>
            <a:lvl6pPr marL="2056371" indent="0">
              <a:buNone/>
              <a:defRPr sz="1400" b="1"/>
            </a:lvl6pPr>
            <a:lvl7pPr marL="2467643" indent="0">
              <a:buNone/>
              <a:defRPr sz="1400" b="1"/>
            </a:lvl7pPr>
            <a:lvl8pPr marL="2878920" indent="0">
              <a:buNone/>
              <a:defRPr sz="1400" b="1"/>
            </a:lvl8pPr>
            <a:lvl9pPr marL="329019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5" y="2174560"/>
            <a:ext cx="4040505"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17" y="1534478"/>
            <a:ext cx="4041933" cy="640080"/>
          </a:xfrm>
        </p:spPr>
        <p:txBody>
          <a:bodyPr anchor="b"/>
          <a:lstStyle>
            <a:lvl1pPr marL="0" indent="0">
              <a:buNone/>
              <a:defRPr sz="2200" b="1"/>
            </a:lvl1pPr>
            <a:lvl2pPr marL="411280" indent="0">
              <a:buNone/>
              <a:defRPr sz="1800" b="1"/>
            </a:lvl2pPr>
            <a:lvl3pPr marL="822515" indent="0">
              <a:buNone/>
              <a:defRPr sz="1600" b="1"/>
            </a:lvl3pPr>
            <a:lvl4pPr marL="1233839" indent="0">
              <a:buNone/>
              <a:defRPr sz="1400" b="1"/>
            </a:lvl4pPr>
            <a:lvl5pPr marL="1645095" indent="0">
              <a:buNone/>
              <a:defRPr sz="1400" b="1"/>
            </a:lvl5pPr>
            <a:lvl6pPr marL="2056371" indent="0">
              <a:buNone/>
              <a:defRPr sz="1400" b="1"/>
            </a:lvl6pPr>
            <a:lvl7pPr marL="2467643" indent="0">
              <a:buNone/>
              <a:defRPr sz="1400" b="1"/>
            </a:lvl7pPr>
            <a:lvl8pPr marL="2878920" indent="0">
              <a:buNone/>
              <a:defRPr sz="1400" b="1"/>
            </a:lvl8pPr>
            <a:lvl9pPr marL="329019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17" y="2174560"/>
            <a:ext cx="4041933" cy="3951923"/>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13066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4581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25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2942"/>
            <a:ext cx="3008948" cy="1161573"/>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33" y="272892"/>
            <a:ext cx="5112068" cy="585358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4470"/>
            <a:ext cx="3008948" cy="4692015"/>
          </a:xfrm>
        </p:spPr>
        <p:txBody>
          <a:bodyPr/>
          <a:lstStyle>
            <a:lvl1pPr marL="0" indent="0">
              <a:buNone/>
              <a:defRPr sz="1300"/>
            </a:lvl1pPr>
            <a:lvl2pPr marL="411280" indent="0">
              <a:buNone/>
              <a:defRPr sz="1100"/>
            </a:lvl2pPr>
            <a:lvl3pPr marL="822515" indent="0">
              <a:buNone/>
              <a:defRPr sz="900"/>
            </a:lvl3pPr>
            <a:lvl4pPr marL="1233839" indent="0">
              <a:buNone/>
              <a:defRPr sz="800"/>
            </a:lvl4pPr>
            <a:lvl5pPr marL="1645095" indent="0">
              <a:buNone/>
              <a:defRPr sz="800"/>
            </a:lvl5pPr>
            <a:lvl6pPr marL="2056371" indent="0">
              <a:buNone/>
              <a:defRPr sz="800"/>
            </a:lvl6pPr>
            <a:lvl7pPr marL="2467643" indent="0">
              <a:buNone/>
              <a:defRPr sz="800"/>
            </a:lvl7pPr>
            <a:lvl8pPr marL="2878920" indent="0">
              <a:buNone/>
              <a:defRPr sz="800"/>
            </a:lvl8pPr>
            <a:lvl9pPr marL="3290190" indent="0">
              <a:buNone/>
              <a:defRPr sz="800"/>
            </a:lvl9pPr>
          </a:lstStyle>
          <a:p>
            <a:pPr lvl="0"/>
            <a:r>
              <a:rPr lang="en-US" smtClean="0"/>
              <a:t>Click to edit Master text styles</a:t>
            </a:r>
          </a:p>
        </p:txBody>
      </p:sp>
    </p:spTree>
    <p:extLst>
      <p:ext uri="{BB962C8B-B14F-4D97-AF65-F5344CB8AC3E}">
        <p14:creationId xmlns:p14="http://schemas.microsoft.com/office/powerpoint/2010/main" val="388453127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1653" y="4800600"/>
            <a:ext cx="5486400" cy="567214"/>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653" y="612934"/>
            <a:ext cx="5486400" cy="4114800"/>
          </a:xfrm>
        </p:spPr>
        <p:txBody>
          <a:bodyPr/>
          <a:lstStyle>
            <a:lvl1pPr marL="0" indent="0">
              <a:buNone/>
              <a:defRPr sz="2900"/>
            </a:lvl1pPr>
            <a:lvl2pPr marL="411280" indent="0">
              <a:buNone/>
              <a:defRPr sz="2500"/>
            </a:lvl2pPr>
            <a:lvl3pPr marL="822515" indent="0">
              <a:buNone/>
              <a:defRPr sz="2200"/>
            </a:lvl3pPr>
            <a:lvl4pPr marL="1233839" indent="0">
              <a:buNone/>
              <a:defRPr sz="1800"/>
            </a:lvl4pPr>
            <a:lvl5pPr marL="1645095" indent="0">
              <a:buNone/>
              <a:defRPr sz="1800"/>
            </a:lvl5pPr>
            <a:lvl6pPr marL="2056371" indent="0">
              <a:buNone/>
              <a:defRPr sz="1800"/>
            </a:lvl6pPr>
            <a:lvl7pPr marL="2467643" indent="0">
              <a:buNone/>
              <a:defRPr sz="1800"/>
            </a:lvl7pPr>
            <a:lvl8pPr marL="2878920" indent="0">
              <a:buNone/>
              <a:defRPr sz="1800"/>
            </a:lvl8pPr>
            <a:lvl9pPr marL="3290190" indent="0">
              <a:buNone/>
              <a:defRPr sz="18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280" indent="0">
              <a:buNone/>
              <a:defRPr sz="1100"/>
            </a:lvl2pPr>
            <a:lvl3pPr marL="822515" indent="0">
              <a:buNone/>
              <a:defRPr sz="900"/>
            </a:lvl3pPr>
            <a:lvl4pPr marL="1233839" indent="0">
              <a:buNone/>
              <a:defRPr sz="800"/>
            </a:lvl4pPr>
            <a:lvl5pPr marL="1645095" indent="0">
              <a:buNone/>
              <a:defRPr sz="800"/>
            </a:lvl5pPr>
            <a:lvl6pPr marL="2056371" indent="0">
              <a:buNone/>
              <a:defRPr sz="800"/>
            </a:lvl6pPr>
            <a:lvl7pPr marL="2467643" indent="0">
              <a:buNone/>
              <a:defRPr sz="800"/>
            </a:lvl7pPr>
            <a:lvl8pPr marL="2878920" indent="0">
              <a:buNone/>
              <a:defRPr sz="800"/>
            </a:lvl8pPr>
            <a:lvl9pPr marL="3290190" indent="0">
              <a:buNone/>
              <a:defRPr sz="800"/>
            </a:lvl9pPr>
          </a:lstStyle>
          <a:p>
            <a:pPr lvl="0"/>
            <a:r>
              <a:rPr lang="en-US" smtClean="0"/>
              <a:t>Click to edit Master text styles</a:t>
            </a:r>
          </a:p>
        </p:txBody>
      </p:sp>
    </p:spTree>
    <p:extLst>
      <p:ext uri="{BB962C8B-B14F-4D97-AF65-F5344CB8AC3E}">
        <p14:creationId xmlns:p14="http://schemas.microsoft.com/office/powerpoint/2010/main" val="4390543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1540" y="3531870"/>
            <a:ext cx="736092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4290" tIns="34290" rIns="34290" bIns="34290" numCol="1" anchor="t" anchorCtr="0" compatLnSpc="1">
            <a:prstTxWarp prst="textNoShape">
              <a:avLst/>
            </a:prstTxWarp>
          </a:bodyPr>
          <a:lstStyle/>
          <a:p>
            <a:pPr lvl="0"/>
            <a:r>
              <a:rPr lang="en-US" smtClean="0">
                <a:sym typeface="Gill Sans"/>
              </a:rPr>
              <a:t>Click to edit Master text styles</a:t>
            </a:r>
          </a:p>
          <a:p>
            <a:pPr lvl="1"/>
            <a:r>
              <a:rPr lang="en-US" smtClean="0">
                <a:sym typeface="Gill Sans"/>
              </a:rPr>
              <a:t>Second level</a:t>
            </a:r>
          </a:p>
          <a:p>
            <a:pPr lvl="2"/>
            <a:r>
              <a:rPr lang="en-US" smtClean="0">
                <a:sym typeface="Gill Sans"/>
              </a:rPr>
              <a:t>Third level</a:t>
            </a:r>
          </a:p>
          <a:p>
            <a:pPr lvl="3"/>
            <a:r>
              <a:rPr lang="en-US" smtClean="0">
                <a:sym typeface="Gill Sans"/>
              </a:rPr>
              <a:t>Fourth level</a:t>
            </a:r>
          </a:p>
          <a:p>
            <a:pPr lvl="4"/>
            <a:r>
              <a:rPr lang="en-US" smtClean="0">
                <a:sym typeface="Gill Sans"/>
              </a:rPr>
              <a:t>Fifth level</a:t>
            </a:r>
          </a:p>
        </p:txBody>
      </p:sp>
      <p:sp>
        <p:nvSpPr>
          <p:cNvPr id="1027" name="Rectangle 2"/>
          <p:cNvSpPr>
            <a:spLocks noGrp="1" noChangeArrowheads="1"/>
          </p:cNvSpPr>
          <p:nvPr>
            <p:ph type="title"/>
          </p:nvPr>
        </p:nvSpPr>
        <p:spPr bwMode="auto">
          <a:xfrm>
            <a:off x="891540" y="1154430"/>
            <a:ext cx="7360920" cy="2320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4290" tIns="34290" rIns="34290" bIns="34290" numCol="1" anchor="b" anchorCtr="0" compatLnSpc="1">
            <a:prstTxWarp prst="textNoShape">
              <a:avLst/>
            </a:prstTxWarp>
          </a:bodyPr>
          <a:lstStyle/>
          <a:p>
            <a:pPr lvl="0"/>
            <a:r>
              <a:rPr lang="en-US" smtClean="0">
                <a:sym typeface="Gill Sans"/>
              </a:rPr>
              <a:t>Click to edit Master title style</a:t>
            </a:r>
          </a:p>
        </p:txBody>
      </p:sp>
      <p:pic>
        <p:nvPicPr>
          <p:cNvPr id="102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8573"/>
            <a:ext cx="9145429" cy="684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0218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ransition/>
  <p:txStyles>
    <p:titleStyle>
      <a:lvl1pPr algn="ctr" rtl="0" eaLnBrk="0" fontAlgn="base" hangingPunct="0">
        <a:spcBef>
          <a:spcPct val="0"/>
        </a:spcBef>
        <a:spcAft>
          <a:spcPct val="0"/>
        </a:spcAft>
        <a:defRPr sz="5800">
          <a:solidFill>
            <a:schemeClr val="tx1"/>
          </a:solidFill>
          <a:latin typeface="+mj-lt"/>
          <a:ea typeface="+mj-ea"/>
          <a:cs typeface="ヒラギノ角ゴ Pro W3"/>
          <a:sym typeface="Gill Sans"/>
        </a:defRPr>
      </a:lvl1pPr>
      <a:lvl2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2pPr>
      <a:lvl3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3pPr>
      <a:lvl4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4pPr>
      <a:lvl5pPr algn="ctr" rtl="0" eaLnBrk="0" fontAlgn="base" hangingPunct="0">
        <a:spcBef>
          <a:spcPct val="0"/>
        </a:spcBef>
        <a:spcAft>
          <a:spcPct val="0"/>
        </a:spcAft>
        <a:defRPr sz="5800">
          <a:solidFill>
            <a:schemeClr val="tx1"/>
          </a:solidFill>
          <a:latin typeface="Gill Sans" charset="0"/>
          <a:ea typeface="ヒラギノ角ゴ Pro W3" charset="-128"/>
          <a:cs typeface="ヒラギノ角ゴ Pro W3"/>
          <a:sym typeface="Gill Sans"/>
        </a:defRPr>
      </a:lvl5pPr>
      <a:lvl6pPr marL="411280" algn="ctr" rtl="0" fontAlgn="base">
        <a:spcBef>
          <a:spcPct val="0"/>
        </a:spcBef>
        <a:spcAft>
          <a:spcPct val="0"/>
        </a:spcAft>
        <a:defRPr sz="5800">
          <a:solidFill>
            <a:schemeClr val="tx1"/>
          </a:solidFill>
          <a:latin typeface="Gill Sans" charset="0"/>
          <a:ea typeface="ヒラギノ角ゴ Pro W3" charset="-128"/>
          <a:sym typeface="Gill Sans" charset="0"/>
        </a:defRPr>
      </a:lvl6pPr>
      <a:lvl7pPr marL="822515" algn="ctr" rtl="0" fontAlgn="base">
        <a:spcBef>
          <a:spcPct val="0"/>
        </a:spcBef>
        <a:spcAft>
          <a:spcPct val="0"/>
        </a:spcAft>
        <a:defRPr sz="5800">
          <a:solidFill>
            <a:schemeClr val="tx1"/>
          </a:solidFill>
          <a:latin typeface="Gill Sans" charset="0"/>
          <a:ea typeface="ヒラギノ角ゴ Pro W3" charset="-128"/>
          <a:sym typeface="Gill Sans" charset="0"/>
        </a:defRPr>
      </a:lvl7pPr>
      <a:lvl8pPr marL="1233839" algn="ctr" rtl="0" fontAlgn="base">
        <a:spcBef>
          <a:spcPct val="0"/>
        </a:spcBef>
        <a:spcAft>
          <a:spcPct val="0"/>
        </a:spcAft>
        <a:defRPr sz="5800">
          <a:solidFill>
            <a:schemeClr val="tx1"/>
          </a:solidFill>
          <a:latin typeface="Gill Sans" charset="0"/>
          <a:ea typeface="ヒラギノ角ゴ Pro W3" charset="-128"/>
          <a:sym typeface="Gill Sans" charset="0"/>
        </a:defRPr>
      </a:lvl8pPr>
      <a:lvl9pPr marL="1645095" algn="ctr" rtl="0" fontAlgn="base">
        <a:spcBef>
          <a:spcPct val="0"/>
        </a:spcBef>
        <a:spcAft>
          <a:spcPct val="0"/>
        </a:spcAft>
        <a:defRPr sz="5800">
          <a:solidFill>
            <a:schemeClr val="tx1"/>
          </a:solidFill>
          <a:latin typeface="Gill Sans" charset="0"/>
          <a:ea typeface="ヒラギノ角ゴ Pro W3" charset="-128"/>
          <a:sym typeface="Gill Sans" charset="0"/>
        </a:defRPr>
      </a:lvl9pPr>
    </p:titleStyle>
    <p:bodyStyle>
      <a:lvl1pPr marL="308460" indent="-308460" algn="ctr" rtl="0" eaLnBrk="0" fontAlgn="base" hangingPunct="0">
        <a:spcBef>
          <a:spcPct val="0"/>
        </a:spcBef>
        <a:spcAft>
          <a:spcPct val="0"/>
        </a:spcAft>
        <a:defRPr sz="2500">
          <a:solidFill>
            <a:schemeClr val="tx1"/>
          </a:solidFill>
          <a:latin typeface="+mn-lt"/>
          <a:ea typeface="+mn-ea"/>
          <a:cs typeface="ヒラギノ角ゴ Pro W3"/>
          <a:sym typeface="Gill Sans"/>
        </a:defRPr>
      </a:lvl1pPr>
      <a:lvl2pPr marL="668318" indent="-257046" algn="ctr" rtl="0" eaLnBrk="0" fontAlgn="base" hangingPunct="0">
        <a:spcBef>
          <a:spcPct val="0"/>
        </a:spcBef>
        <a:spcAft>
          <a:spcPct val="0"/>
        </a:spcAft>
        <a:defRPr sz="2500">
          <a:solidFill>
            <a:schemeClr val="tx1"/>
          </a:solidFill>
          <a:latin typeface="+mn-lt"/>
          <a:ea typeface="+mn-ea"/>
          <a:cs typeface="ヒラギノ角ゴ Pro W3"/>
          <a:sym typeface="Gill Sans"/>
        </a:defRPr>
      </a:lvl2pPr>
      <a:lvl3pPr marL="1028193" indent="-205640" algn="ctr" rtl="0" eaLnBrk="0" fontAlgn="base" hangingPunct="0">
        <a:spcBef>
          <a:spcPct val="0"/>
        </a:spcBef>
        <a:spcAft>
          <a:spcPct val="0"/>
        </a:spcAft>
        <a:defRPr sz="2500">
          <a:solidFill>
            <a:schemeClr val="tx1"/>
          </a:solidFill>
          <a:latin typeface="+mn-lt"/>
          <a:ea typeface="+mn-ea"/>
          <a:cs typeface="ヒラギノ角ゴ Pro W3"/>
          <a:sym typeface="Gill Sans"/>
        </a:defRPr>
      </a:lvl3pPr>
      <a:lvl4pPr marL="1439460" indent="-205640" algn="ctr" rtl="0" eaLnBrk="0" fontAlgn="base" hangingPunct="0">
        <a:spcBef>
          <a:spcPct val="0"/>
        </a:spcBef>
        <a:spcAft>
          <a:spcPct val="0"/>
        </a:spcAft>
        <a:defRPr sz="2500">
          <a:solidFill>
            <a:schemeClr val="tx1"/>
          </a:solidFill>
          <a:latin typeface="+mn-lt"/>
          <a:ea typeface="+mn-ea"/>
          <a:cs typeface="ヒラギノ角ゴ Pro W3"/>
          <a:sym typeface="Gill Sans"/>
        </a:defRPr>
      </a:lvl4pPr>
      <a:lvl5pPr marL="1850756" indent="-205640" algn="ctr" rtl="0" eaLnBrk="0" fontAlgn="base" hangingPunct="0">
        <a:spcBef>
          <a:spcPct val="0"/>
        </a:spcBef>
        <a:spcAft>
          <a:spcPct val="0"/>
        </a:spcAft>
        <a:defRPr sz="2500">
          <a:solidFill>
            <a:schemeClr val="tx1"/>
          </a:solidFill>
          <a:latin typeface="+mn-lt"/>
          <a:ea typeface="+mn-ea"/>
          <a:cs typeface="ヒラギノ角ゴ Pro W3"/>
          <a:sym typeface="Gill Sans"/>
        </a:defRPr>
      </a:lvl5pPr>
      <a:lvl6pPr marL="411280" algn="ctr" rtl="0" fontAlgn="base">
        <a:spcBef>
          <a:spcPct val="0"/>
        </a:spcBef>
        <a:spcAft>
          <a:spcPct val="0"/>
        </a:spcAft>
        <a:defRPr sz="2500">
          <a:solidFill>
            <a:schemeClr val="tx1"/>
          </a:solidFill>
          <a:latin typeface="+mn-lt"/>
          <a:ea typeface="+mn-ea"/>
          <a:sym typeface="Gill Sans" charset="0"/>
        </a:defRPr>
      </a:lvl6pPr>
      <a:lvl7pPr marL="822515" algn="ctr" rtl="0" fontAlgn="base">
        <a:spcBef>
          <a:spcPct val="0"/>
        </a:spcBef>
        <a:spcAft>
          <a:spcPct val="0"/>
        </a:spcAft>
        <a:defRPr sz="2500">
          <a:solidFill>
            <a:schemeClr val="tx1"/>
          </a:solidFill>
          <a:latin typeface="+mn-lt"/>
          <a:ea typeface="+mn-ea"/>
          <a:sym typeface="Gill Sans" charset="0"/>
        </a:defRPr>
      </a:lvl7pPr>
      <a:lvl8pPr marL="1233839" algn="ctr" rtl="0" fontAlgn="base">
        <a:spcBef>
          <a:spcPct val="0"/>
        </a:spcBef>
        <a:spcAft>
          <a:spcPct val="0"/>
        </a:spcAft>
        <a:defRPr sz="2500">
          <a:solidFill>
            <a:schemeClr val="tx1"/>
          </a:solidFill>
          <a:latin typeface="+mn-lt"/>
          <a:ea typeface="+mn-ea"/>
          <a:sym typeface="Gill Sans" charset="0"/>
        </a:defRPr>
      </a:lvl8pPr>
      <a:lvl9pPr marL="1645095" algn="ctr" rtl="0" fontAlgn="base">
        <a:spcBef>
          <a:spcPct val="0"/>
        </a:spcBef>
        <a:spcAft>
          <a:spcPct val="0"/>
        </a:spcAft>
        <a:defRPr sz="2500">
          <a:solidFill>
            <a:schemeClr val="tx1"/>
          </a:solidFill>
          <a:latin typeface="+mn-lt"/>
          <a:ea typeface="+mn-ea"/>
          <a:sym typeface="Gill Sans" charset="0"/>
        </a:defRPr>
      </a:lvl9pPr>
    </p:bodyStyle>
    <p:otherStyle>
      <a:defPPr>
        <a:defRPr lang="en-US"/>
      </a:defPPr>
      <a:lvl1pPr marL="0" algn="l" defTabSz="822515" rtl="0" eaLnBrk="1" latinLnBrk="0" hangingPunct="1">
        <a:defRPr sz="1600" kern="1200">
          <a:solidFill>
            <a:schemeClr val="tx1"/>
          </a:solidFill>
          <a:latin typeface="+mn-lt"/>
          <a:ea typeface="+mn-ea"/>
          <a:cs typeface="+mn-cs"/>
        </a:defRPr>
      </a:lvl1pPr>
      <a:lvl2pPr marL="411280" algn="l" defTabSz="822515" rtl="0" eaLnBrk="1" latinLnBrk="0" hangingPunct="1">
        <a:defRPr sz="1600" kern="1200">
          <a:solidFill>
            <a:schemeClr val="tx1"/>
          </a:solidFill>
          <a:latin typeface="+mn-lt"/>
          <a:ea typeface="+mn-ea"/>
          <a:cs typeface="+mn-cs"/>
        </a:defRPr>
      </a:lvl2pPr>
      <a:lvl3pPr marL="822515" algn="l" defTabSz="822515" rtl="0" eaLnBrk="1" latinLnBrk="0" hangingPunct="1">
        <a:defRPr sz="1600" kern="1200">
          <a:solidFill>
            <a:schemeClr val="tx1"/>
          </a:solidFill>
          <a:latin typeface="+mn-lt"/>
          <a:ea typeface="+mn-ea"/>
          <a:cs typeface="+mn-cs"/>
        </a:defRPr>
      </a:lvl3pPr>
      <a:lvl4pPr marL="1233839" algn="l" defTabSz="822515" rtl="0" eaLnBrk="1" latinLnBrk="0" hangingPunct="1">
        <a:defRPr sz="1600" kern="1200">
          <a:solidFill>
            <a:schemeClr val="tx1"/>
          </a:solidFill>
          <a:latin typeface="+mn-lt"/>
          <a:ea typeface="+mn-ea"/>
          <a:cs typeface="+mn-cs"/>
        </a:defRPr>
      </a:lvl4pPr>
      <a:lvl5pPr marL="1645095" algn="l" defTabSz="822515" rtl="0" eaLnBrk="1" latinLnBrk="0" hangingPunct="1">
        <a:defRPr sz="1600" kern="1200">
          <a:solidFill>
            <a:schemeClr val="tx1"/>
          </a:solidFill>
          <a:latin typeface="+mn-lt"/>
          <a:ea typeface="+mn-ea"/>
          <a:cs typeface="+mn-cs"/>
        </a:defRPr>
      </a:lvl5pPr>
      <a:lvl6pPr marL="2056371" algn="l" defTabSz="822515" rtl="0" eaLnBrk="1" latinLnBrk="0" hangingPunct="1">
        <a:defRPr sz="1600" kern="1200">
          <a:solidFill>
            <a:schemeClr val="tx1"/>
          </a:solidFill>
          <a:latin typeface="+mn-lt"/>
          <a:ea typeface="+mn-ea"/>
          <a:cs typeface="+mn-cs"/>
        </a:defRPr>
      </a:lvl6pPr>
      <a:lvl7pPr marL="2467643" algn="l" defTabSz="822515" rtl="0" eaLnBrk="1" latinLnBrk="0" hangingPunct="1">
        <a:defRPr sz="1600" kern="1200">
          <a:solidFill>
            <a:schemeClr val="tx1"/>
          </a:solidFill>
          <a:latin typeface="+mn-lt"/>
          <a:ea typeface="+mn-ea"/>
          <a:cs typeface="+mn-cs"/>
        </a:defRPr>
      </a:lvl7pPr>
      <a:lvl8pPr marL="2878920" algn="l" defTabSz="822515" rtl="0" eaLnBrk="1" latinLnBrk="0" hangingPunct="1">
        <a:defRPr sz="1600" kern="1200">
          <a:solidFill>
            <a:schemeClr val="tx1"/>
          </a:solidFill>
          <a:latin typeface="+mn-lt"/>
          <a:ea typeface="+mn-ea"/>
          <a:cs typeface="+mn-cs"/>
        </a:defRPr>
      </a:lvl8pPr>
      <a:lvl9pPr marL="3290190" algn="l" defTabSz="82251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waterrights.utah.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waterrights_adjudication@utah.gov" TargetMode="External"/><Relationship Id="rId5" Type="http://schemas.openxmlformats.org/officeDocument/2006/relationships/hyperlink" Target="mailto:garybrimley@utah.gov" TargetMode="External"/><Relationship Id="rId4" Type="http://schemas.openxmlformats.org/officeDocument/2006/relationships/hyperlink" Target="mailto:blakebingham@utah.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1.jpe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jpeg"/><Relationship Id="rId4" Type="http://schemas.openxmlformats.org/officeDocument/2006/relationships/image" Target="../media/image28.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762000" y="206386"/>
            <a:ext cx="8001000" cy="58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a:solidFill>
                  <a:srgbClr val="FF0000"/>
                </a:solidFill>
                <a:latin typeface="Times New Roman" pitchFamily="18" charset="0"/>
                <a:ea typeface="+mn-ea"/>
                <a:cs typeface="+mn-cs"/>
              </a:rPr>
              <a:t>Utah Division of Water Rights</a:t>
            </a:r>
          </a:p>
        </p:txBody>
      </p:sp>
      <p:sp>
        <p:nvSpPr>
          <p:cNvPr id="2051" name="Text Box 4"/>
          <p:cNvSpPr txBox="1">
            <a:spLocks noChangeArrowheads="1"/>
          </p:cNvSpPr>
          <p:nvPr/>
        </p:nvSpPr>
        <p:spPr bwMode="auto">
          <a:xfrm>
            <a:off x="4108455" y="5911850"/>
            <a:ext cx="1841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800" b="1">
              <a:solidFill>
                <a:srgbClr val="FF0000"/>
              </a:solidFill>
              <a:latin typeface="Times New Roman" pitchFamily="18" charset="0"/>
            </a:endParaRPr>
          </a:p>
          <a:p>
            <a:pPr algn="ctr" eaLnBrk="1" hangingPunct="1">
              <a:spcBef>
                <a:spcPct val="0"/>
              </a:spcBef>
              <a:buFontTx/>
              <a:buNone/>
            </a:pPr>
            <a:endParaRPr lang="en-US" altLang="en-US" sz="2800" b="1">
              <a:solidFill>
                <a:srgbClr val="FF0000"/>
              </a:solidFill>
              <a:latin typeface="Times New Roman" pitchFamily="18" charset="0"/>
            </a:endParaRPr>
          </a:p>
        </p:txBody>
      </p:sp>
      <p:sp>
        <p:nvSpPr>
          <p:cNvPr id="2052" name="Text Box 5"/>
          <p:cNvSpPr txBox="1">
            <a:spLocks noChangeArrowheads="1"/>
          </p:cNvSpPr>
          <p:nvPr/>
        </p:nvSpPr>
        <p:spPr bwMode="auto">
          <a:xfrm>
            <a:off x="3566362" y="6035681"/>
            <a:ext cx="1993814" cy="84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b="1">
              <a:solidFill>
                <a:srgbClr val="FFFF00"/>
              </a:solidFill>
              <a:latin typeface="Times New Roman" pitchFamily="18" charset="0"/>
            </a:endParaRPr>
          </a:p>
          <a:p>
            <a:pPr algn="ctr" eaLnBrk="1" hangingPunct="1">
              <a:spcBef>
                <a:spcPct val="0"/>
              </a:spcBef>
              <a:buFontTx/>
              <a:buNone/>
            </a:pPr>
            <a:r>
              <a:rPr lang="en-US" altLang="en-US" sz="2400" b="1">
                <a:solidFill>
                  <a:srgbClr val="FFFF00"/>
                </a:solidFill>
                <a:latin typeface="Times New Roman" pitchFamily="18" charset="0"/>
              </a:rPr>
              <a:t>June 21, 2004</a:t>
            </a:r>
          </a:p>
        </p:txBody>
      </p:sp>
      <p:pic>
        <p:nvPicPr>
          <p:cNvPr id="2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7"/>
          <p:cNvSpPr txBox="1">
            <a:spLocks/>
          </p:cNvSpPr>
          <p:nvPr/>
        </p:nvSpPr>
        <p:spPr bwMode="auto">
          <a:xfrm>
            <a:off x="152400" y="4267250"/>
            <a:ext cx="8763000" cy="2962341"/>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b="1" smtClean="0">
                <a:ea typeface="Verdana" panose="020B0604030504040204" pitchFamily="34" charset="0"/>
                <a:cs typeface="Verdana" panose="020B0604030504040204" pitchFamily="34" charset="0"/>
                <a:sym typeface="Gill Sans" charset="0"/>
              </a:rPr>
              <a:t>RWAU Training—April </a:t>
            </a:r>
            <a:r>
              <a:rPr lang="en-US" altLang="en-US" b="1" dirty="0" smtClean="0">
                <a:ea typeface="Verdana" panose="020B0604030504040204" pitchFamily="34" charset="0"/>
                <a:cs typeface="Verdana" panose="020B0604030504040204" pitchFamily="34" charset="0"/>
                <a:sym typeface="Gill Sans" charset="0"/>
              </a:rPr>
              <a:t>2018         </a:t>
            </a:r>
          </a:p>
          <a:p>
            <a:pPr algn="ctr" eaLnBrk="1" hangingPunct="1">
              <a:spcBef>
                <a:spcPct val="50000"/>
              </a:spcBef>
              <a:buFontTx/>
              <a:buNone/>
            </a:pPr>
            <a:r>
              <a:rPr lang="en-US" altLang="en-US" sz="2400" dirty="0" smtClean="0">
                <a:latin typeface="Calibri (body)"/>
                <a:ea typeface="Verdana" panose="020B0604030504040204" pitchFamily="34" charset="0"/>
                <a:cs typeface="Verdana" panose="020B0604030504040204" pitchFamily="34" charset="0"/>
                <a:sym typeface="Gill Sans" charset="0"/>
              </a:rPr>
              <a:t>Gary Brimley, P.E.</a:t>
            </a:r>
          </a:p>
          <a:p>
            <a:pPr algn="ctr" eaLnBrk="1" hangingPunct="1">
              <a:spcBef>
                <a:spcPct val="50000"/>
              </a:spcBef>
              <a:buFontTx/>
              <a:buNone/>
            </a:pPr>
            <a:r>
              <a:rPr lang="en-US" altLang="en-US" sz="2000" i="1" dirty="0" smtClean="0">
                <a:latin typeface="Calibri (body)"/>
                <a:ea typeface="Verdana" panose="020B0604030504040204" pitchFamily="34" charset="0"/>
                <a:cs typeface="Verdana" panose="020B0604030504040204" pitchFamily="34" charset="0"/>
                <a:sym typeface="Gill Sans" charset="0"/>
              </a:rPr>
              <a:t>Adjudication Engineer</a:t>
            </a:r>
          </a:p>
          <a:p>
            <a:pPr eaLnBrk="1" hangingPunct="1">
              <a:spcBef>
                <a:spcPct val="50000"/>
              </a:spcBef>
              <a:buFontTx/>
              <a:buNone/>
            </a:pPr>
            <a:endParaRPr lang="en-US" altLang="en-US" sz="5500"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charset="0"/>
            </a:endParaRPr>
          </a:p>
        </p:txBody>
      </p:sp>
      <p:sp>
        <p:nvSpPr>
          <p:cNvPr id="2055" name="Text Box 8"/>
          <p:cNvSpPr txBox="1">
            <a:spLocks noChangeArrowheads="1"/>
          </p:cNvSpPr>
          <p:nvPr/>
        </p:nvSpPr>
        <p:spPr bwMode="auto">
          <a:xfrm>
            <a:off x="4064241" y="1219201"/>
            <a:ext cx="4686300" cy="156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6" rIns="91436" bIns="45716">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800" b="1" dirty="0" smtClean="0">
                <a:solidFill>
                  <a:srgbClr val="1F497D"/>
                </a:solidFill>
                <a:latin typeface="Verdana" panose="020B0604030504040204" pitchFamily="34" charset="0"/>
                <a:ea typeface="Verdana" panose="020B0604030504040204" pitchFamily="34" charset="0"/>
                <a:cs typeface="Verdana" panose="020B0604030504040204" pitchFamily="34" charset="0"/>
              </a:rPr>
              <a:t>Adjudication</a:t>
            </a:r>
            <a:endParaRPr lang="en-US" altLang="en-US" sz="4800" b="1" dirty="0">
              <a:solidFill>
                <a:srgbClr val="1F497D"/>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50000"/>
              </a:spcBef>
              <a:buFontTx/>
              <a:buNone/>
            </a:pPr>
            <a:endParaRPr lang="en-US" altLang="en-US"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82812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Hydrographic Survey Maps</a:t>
            </a:r>
          </a:p>
        </p:txBody>
      </p:sp>
      <p:sp>
        <p:nvSpPr>
          <p:cNvPr id="7" name="TextBox 6"/>
          <p:cNvSpPr txBox="1"/>
          <p:nvPr/>
        </p:nvSpPr>
        <p:spPr>
          <a:xfrm>
            <a:off x="5562602" y="1481392"/>
            <a:ext cx="3261360" cy="3822585"/>
          </a:xfrm>
          <a:prstGeom prst="rect">
            <a:avLst/>
          </a:prstGeom>
          <a:noFill/>
        </p:spPr>
        <p:txBody>
          <a:bodyPr wrap="square" lIns="82292" tIns="41148" rIns="82292" bIns="41148">
            <a:spAutoFit/>
          </a:bodyPr>
          <a:lstStyle/>
          <a:p>
            <a:pPr marL="257147" indent="-257147">
              <a:buFont typeface="Arial" pitchFamily="34" charset="0"/>
              <a:buChar char="•"/>
              <a:defRPr/>
            </a:pPr>
            <a:r>
              <a:rPr lang="en-US" sz="1600" dirty="0">
                <a:solidFill>
                  <a:schemeClr val="tx1"/>
                </a:solidFill>
                <a:latin typeface="Verdana" pitchFamily="34" charset="0"/>
                <a:sym typeface="Gill Sans" charset="0"/>
              </a:rPr>
              <a:t>Snap-shot in time</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a:p>
            <a:pPr marL="257147" indent="-257147">
              <a:buFont typeface="Arial" pitchFamily="34" charset="0"/>
              <a:buChar char="•"/>
              <a:defRPr/>
            </a:pPr>
            <a:r>
              <a:rPr lang="en-US" sz="1600" dirty="0">
                <a:solidFill>
                  <a:srgbClr val="FF0000"/>
                </a:solidFill>
                <a:latin typeface="Verdana" pitchFamily="34" charset="0"/>
                <a:sym typeface="Gill Sans" charset="0"/>
              </a:rPr>
              <a:t>Hard copy originals on file at Salt Lake City Office and Regional Office. </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a:p>
            <a:pPr marL="257147" indent="-257147">
              <a:buFont typeface="Arial" pitchFamily="34" charset="0"/>
              <a:buChar char="•"/>
              <a:defRPr/>
            </a:pPr>
            <a:r>
              <a:rPr lang="en-US" sz="1600" dirty="0">
                <a:solidFill>
                  <a:srgbClr val="FF0000"/>
                </a:solidFill>
                <a:latin typeface="Verdana" pitchFamily="34" charset="0"/>
                <a:sym typeface="Gill Sans" charset="0"/>
              </a:rPr>
              <a:t>Digital copies can be viewed online at the Division of Water Rights webpage.</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a:p>
            <a:pPr marL="257147" indent="-257147">
              <a:buFont typeface="Arial" pitchFamily="34" charset="0"/>
              <a:buChar char="•"/>
              <a:defRPr/>
            </a:pPr>
            <a:r>
              <a:rPr lang="en-US" sz="1600" u="sng" dirty="0">
                <a:solidFill>
                  <a:srgbClr val="0070C0"/>
                </a:solidFill>
                <a:latin typeface="Verdana" pitchFamily="34" charset="0"/>
                <a:sym typeface="Gill Sans" charset="0"/>
              </a:rPr>
              <a:t>www.waterrights.utah.gov</a:t>
            </a:r>
          </a:p>
          <a:p>
            <a:pPr marL="714122" lvl="1" indent="-257147">
              <a:buFont typeface="Arial" pitchFamily="34" charset="0"/>
              <a:buChar char="•"/>
              <a:defRPr/>
            </a:pPr>
            <a:r>
              <a:rPr lang="en-US" sz="1600" dirty="0">
                <a:solidFill>
                  <a:schemeClr val="tx1"/>
                </a:solidFill>
                <a:latin typeface="Verdana" pitchFamily="34" charset="0"/>
                <a:sym typeface="Gill Sans" charset="0"/>
              </a:rPr>
              <a:t>Adjudication</a:t>
            </a:r>
          </a:p>
          <a:p>
            <a:pPr marL="714122" lvl="1" indent="-257147">
              <a:buFont typeface="Arial" pitchFamily="34" charset="0"/>
              <a:buChar char="•"/>
              <a:defRPr/>
            </a:pPr>
            <a:r>
              <a:rPr lang="en-US" sz="1600" dirty="0">
                <a:solidFill>
                  <a:schemeClr val="tx1"/>
                </a:solidFill>
                <a:latin typeface="Verdana" pitchFamily="34" charset="0"/>
                <a:sym typeface="Gill Sans" charset="0"/>
              </a:rPr>
              <a:t>Hydrographic Survey</a:t>
            </a:r>
          </a:p>
          <a:p>
            <a:pPr marL="257147" indent="-257147">
              <a:buFont typeface="Arial" pitchFamily="34" charset="0"/>
              <a:buChar char="•"/>
              <a:defRPr/>
            </a:pPr>
            <a:endParaRPr lang="en-US" sz="1600" dirty="0">
              <a:solidFill>
                <a:srgbClr val="FF0000"/>
              </a:solidFill>
              <a:latin typeface="Verdana" pitchFamily="34" charset="0"/>
              <a:sym typeface="Gill Sans" charset="0"/>
            </a:endParaRPr>
          </a:p>
        </p:txBody>
      </p:sp>
      <p:pic>
        <p:nvPicPr>
          <p:cNvPr id="8"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l="18604"/>
          <a:stretch/>
        </p:blipFill>
        <p:spPr bwMode="auto">
          <a:xfrm>
            <a:off x="457237" y="1458411"/>
            <a:ext cx="5002161" cy="4027993"/>
          </a:xfrm>
          <a:prstGeom prst="rect">
            <a:avLst/>
          </a:prstGeom>
          <a:noFill/>
          <a:ln>
            <a:solidFill>
              <a:sysClr val="windowText" lastClr="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Image may contain: one or more people, phone and 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168900"/>
            <a:ext cx="3150282" cy="22002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2754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http://uxrepo.com/static/icon-sets/font-awesome/svg/mail.svg"/>
          <p:cNvSpPr>
            <a:spLocks noChangeAspect="1" noChangeArrowheads="1"/>
          </p:cNvSpPr>
          <p:nvPr/>
        </p:nvSpPr>
        <p:spPr bwMode="auto">
          <a:xfrm>
            <a:off x="140018" y="-130015"/>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2" tIns="41148" rIns="82292" bIns="41148" numCol="1" anchor="t" anchorCtr="0" compatLnSpc="1">
            <a:prstTxWarp prst="textNoShape">
              <a:avLst/>
            </a:prstTxWarp>
          </a:bodyPr>
          <a:lstStyle/>
          <a:p>
            <a:endParaRPr lang="en-US">
              <a:solidFill>
                <a:srgbClr val="000000"/>
              </a:solidFill>
              <a:latin typeface="Gill Sans"/>
              <a:sym typeface="Gill Sans"/>
            </a:endParaRPr>
          </a:p>
        </p:txBody>
      </p:sp>
      <p:grpSp>
        <p:nvGrpSpPr>
          <p:cNvPr id="6" name="Group 5"/>
          <p:cNvGrpSpPr/>
          <p:nvPr/>
        </p:nvGrpSpPr>
        <p:grpSpPr>
          <a:xfrm>
            <a:off x="4723079" y="1028705"/>
            <a:ext cx="3072181" cy="2557053"/>
            <a:chOff x="5247866" y="1143000"/>
            <a:chExt cx="3413534" cy="2841170"/>
          </a:xfrm>
        </p:grpSpPr>
        <p:sp>
          <p:nvSpPr>
            <p:cNvPr id="23" name="Round Diagonal Corner Rectangle 22"/>
            <p:cNvSpPr/>
            <p:nvPr/>
          </p:nvSpPr>
          <p:spPr bwMode="auto">
            <a:xfrm flipH="1">
              <a:off x="5260975" y="1475648"/>
              <a:ext cx="3400425" cy="2508522"/>
            </a:xfrm>
            <a:prstGeom prst="round2DiagRect">
              <a:avLst/>
            </a:prstGeom>
            <a:solidFill>
              <a:schemeClr val="bg1"/>
            </a:solidFill>
            <a:ln w="76200"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24" name="TextBox 23"/>
            <p:cNvSpPr txBox="1"/>
            <p:nvPr/>
          </p:nvSpPr>
          <p:spPr>
            <a:xfrm>
              <a:off x="5247866" y="1143000"/>
              <a:ext cx="3400425" cy="369332"/>
            </a:xfrm>
            <a:prstGeom prst="rect">
              <a:avLst/>
            </a:prstGeom>
            <a:noFill/>
          </p:spPr>
          <p:txBody>
            <a:bodyPr wrap="square" rtlCol="0">
              <a:spAutoFit/>
            </a:bodyPr>
            <a:lstStyle/>
            <a:p>
              <a:pPr algn="ctr">
                <a:lnSpc>
                  <a:spcPct val="120000"/>
                </a:lnSpc>
              </a:pPr>
              <a:r>
                <a:rPr lang="en-US" sz="1300" b="1" i="1" dirty="0">
                  <a:solidFill>
                    <a:srgbClr val="008000"/>
                  </a:solidFill>
                  <a:latin typeface="Verdana" pitchFamily="34" charset="0"/>
                  <a:sym typeface="Verdana" pitchFamily="34" charset="0"/>
                </a:rPr>
                <a:t>Objections to the L.U.R.</a:t>
              </a:r>
            </a:p>
          </p:txBody>
        </p:sp>
        <p:sp>
          <p:nvSpPr>
            <p:cNvPr id="25" name="TextBox 24"/>
            <p:cNvSpPr txBox="1"/>
            <p:nvPr/>
          </p:nvSpPr>
          <p:spPr>
            <a:xfrm>
              <a:off x="5341477" y="2932081"/>
              <a:ext cx="3213205" cy="1000273"/>
            </a:xfrm>
            <a:prstGeom prst="rect">
              <a:avLst/>
            </a:prstGeom>
            <a:noFill/>
          </p:spPr>
          <p:txBody>
            <a:bodyPr wrap="square" rtlCol="0">
              <a:spAutoFit/>
            </a:bodyPr>
            <a:lstStyle/>
            <a:p>
              <a:pPr algn="ctr"/>
              <a:r>
                <a:rPr lang="en-US" sz="1050" dirty="0">
                  <a:solidFill>
                    <a:srgbClr val="000000"/>
                  </a:solidFill>
                  <a:latin typeface="Verdana" pitchFamily="34" charset="0"/>
                  <a:sym typeface="Verdana" pitchFamily="34" charset="0"/>
                </a:rPr>
                <a:t>Claimants will have 90 days to file an </a:t>
              </a:r>
              <a:r>
                <a:rPr lang="en-US" sz="1050" b="1" i="1" dirty="0">
                  <a:solidFill>
                    <a:srgbClr val="000000"/>
                  </a:solidFill>
                  <a:latin typeface="Verdana" pitchFamily="34" charset="0"/>
                  <a:sym typeface="Verdana" pitchFamily="34" charset="0"/>
                </a:rPr>
                <a:t>objection</a:t>
              </a:r>
              <a:r>
                <a:rPr lang="en-US" sz="1050" dirty="0">
                  <a:solidFill>
                    <a:srgbClr val="000000"/>
                  </a:solidFill>
                  <a:latin typeface="Verdana" pitchFamily="34" charset="0"/>
                  <a:sym typeface="Verdana" pitchFamily="34" charset="0"/>
                </a:rPr>
                <a:t> to the List of Unclaimed Rights with the District Court. They must also file</a:t>
              </a:r>
              <a:r>
                <a:rPr lang="en-US" sz="1050" b="1" i="1" dirty="0">
                  <a:solidFill>
                    <a:srgbClr val="000000"/>
                  </a:solidFill>
                  <a:latin typeface="Verdana" pitchFamily="34" charset="0"/>
                  <a:sym typeface="Verdana" pitchFamily="34" charset="0"/>
                </a:rPr>
                <a:t> a water user’s claim</a:t>
              </a:r>
              <a:r>
                <a:rPr lang="en-US" sz="1050" dirty="0">
                  <a:solidFill>
                    <a:srgbClr val="000000"/>
                  </a:solidFill>
                  <a:latin typeface="Verdana" pitchFamily="34" charset="0"/>
                  <a:sym typeface="Verdana" pitchFamily="34" charset="0"/>
                </a:rPr>
                <a:t> with the court and the State Engineer.</a:t>
              </a:r>
              <a:endParaRPr lang="en-US" sz="2400" dirty="0">
                <a:solidFill>
                  <a:srgbClr val="000000"/>
                </a:solidFill>
                <a:latin typeface="Gill Sans"/>
                <a:sym typeface="Gill Sans"/>
              </a:endParaRPr>
            </a:p>
          </p:txBody>
        </p:sp>
        <p:grpSp>
          <p:nvGrpSpPr>
            <p:cNvPr id="14" name="Group 13"/>
            <p:cNvGrpSpPr/>
            <p:nvPr/>
          </p:nvGrpSpPr>
          <p:grpSpPr>
            <a:xfrm>
              <a:off x="5628624" y="1786237"/>
              <a:ext cx="914400" cy="1005840"/>
              <a:chOff x="4013200" y="4572000"/>
              <a:chExt cx="1400541" cy="1600200"/>
            </a:xfrm>
          </p:grpSpPr>
          <p:sp>
            <p:nvSpPr>
              <p:cNvPr id="35" name="Rounded Rectangle 3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6" name="TextBox 35"/>
              <p:cNvSpPr txBox="1"/>
              <p:nvPr/>
            </p:nvSpPr>
            <p:spPr>
              <a:xfrm>
                <a:off x="4013200" y="4948908"/>
                <a:ext cx="1400541" cy="897681"/>
              </a:xfrm>
              <a:prstGeom prst="rect">
                <a:avLst/>
              </a:prstGeom>
              <a:noFill/>
            </p:spPr>
            <p:txBody>
              <a:bodyPr wrap="square" lIns="0" rIns="0" rtlCol="0" anchor="ctr">
                <a:spAutoFit/>
              </a:bodyPr>
              <a:lstStyle/>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a:t>
                </a:r>
              </a:p>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&amp;</a:t>
                </a:r>
              </a:p>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grpSp>
        <p:sp>
          <p:nvSpPr>
            <p:cNvPr id="92" name="Rectangle 91"/>
            <p:cNvSpPr/>
            <p:nvPr/>
          </p:nvSpPr>
          <p:spPr bwMode="auto">
            <a:xfrm>
              <a:off x="5260975" y="1482724"/>
              <a:ext cx="304800" cy="340893"/>
            </a:xfrm>
            <a:prstGeom prst="rect">
              <a:avLst/>
            </a:prstGeom>
            <a:solidFill>
              <a:srgbClr val="00B050"/>
            </a:solid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6</a:t>
              </a:r>
            </a:p>
          </p:txBody>
        </p:sp>
        <p:grpSp>
          <p:nvGrpSpPr>
            <p:cNvPr id="19" name="Group 18"/>
            <p:cNvGrpSpPr/>
            <p:nvPr/>
          </p:nvGrpSpPr>
          <p:grpSpPr>
            <a:xfrm>
              <a:off x="6817342" y="1848948"/>
              <a:ext cx="731511" cy="955223"/>
              <a:chOff x="6634463" y="1848948"/>
              <a:chExt cx="731511" cy="955223"/>
            </a:xfrm>
          </p:grpSpPr>
          <p:sp>
            <p:nvSpPr>
              <p:cNvPr id="117" name="Right Arrow 116"/>
              <p:cNvSpPr/>
              <p:nvPr/>
            </p:nvSpPr>
            <p:spPr bwMode="auto">
              <a:xfrm>
                <a:off x="6634463" y="1848948"/>
                <a:ext cx="731511" cy="955223"/>
              </a:xfrm>
              <a:prstGeom prst="rightArrow">
                <a:avLst>
                  <a:gd name="adj1" fmla="val 69147"/>
                  <a:gd name="adj2" fmla="val 36413"/>
                </a:avLst>
              </a:prstGeom>
              <a:noFill/>
              <a:ln w="38100" cap="flat" cmpd="sng" algn="ctr">
                <a:solidFill>
                  <a:schemeClr val="tx1"/>
                </a:solidFill>
                <a:prstDash val="solid"/>
                <a:round/>
                <a:headEnd type="none" w="med" len="med"/>
                <a:tailEnd type="none" w="med" len="med"/>
              </a:ln>
              <a:effectLst/>
              <a:extLst/>
            </p:spPr>
            <p:txBody>
              <a:bodyPr vert="horz" wrap="square" lIns="91440" tIns="45720" rIns="0" bIns="45720" numCol="1" rtlCol="0" anchor="t" anchorCtr="0" compatLnSpc="1">
                <a:prstTxWarp prst="textNoShape">
                  <a:avLst/>
                </a:prstTxWarp>
              </a:bodyPr>
              <a:lstStyle/>
              <a:p>
                <a:pPr algn="ctr" defTabSz="822515"/>
                <a:endParaRPr lang="en-US" sz="1300" b="1" i="1" dirty="0">
                  <a:solidFill>
                    <a:srgbClr val="000000"/>
                  </a:solidFill>
                  <a:latin typeface="Gill Sans" charset="0"/>
                  <a:sym typeface="Gill Sans" charset="0"/>
                </a:endParaRPr>
              </a:p>
            </p:txBody>
          </p:sp>
          <p:grpSp>
            <p:nvGrpSpPr>
              <p:cNvPr id="118" name="Group 117"/>
              <p:cNvGrpSpPr/>
              <p:nvPr/>
            </p:nvGrpSpPr>
            <p:grpSpPr>
              <a:xfrm>
                <a:off x="6634463" y="2000757"/>
                <a:ext cx="599552" cy="620536"/>
                <a:chOff x="6636619" y="2047360"/>
                <a:chExt cx="599552" cy="620536"/>
              </a:xfrm>
            </p:grpSpPr>
            <p:pic>
              <p:nvPicPr>
                <p:cNvPr id="119" name="Picture 6" descr="https://upload.wikimedia.org/wikipedia/commons/thumb/c/ca/Calendar_icon_2.svg/2000px-Calendar_icon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619" y="2047360"/>
                  <a:ext cx="599552" cy="620536"/>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Box 32"/>
                <p:cNvSpPr txBox="1">
                  <a:spLocks noChangeArrowheads="1"/>
                </p:cNvSpPr>
                <p:nvPr/>
              </p:nvSpPr>
              <p:spPr bwMode="auto">
                <a:xfrm>
                  <a:off x="6656791" y="2223217"/>
                  <a:ext cx="570962" cy="39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8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sp>
          <p:nvSpPr>
            <p:cNvPr id="121" name="TextBox 120"/>
            <p:cNvSpPr txBox="1"/>
            <p:nvPr/>
          </p:nvSpPr>
          <p:spPr>
            <a:xfrm>
              <a:off x="7297746" y="1798342"/>
              <a:ext cx="1256937" cy="1043021"/>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District </a:t>
              </a:r>
            </a:p>
            <a:p>
              <a:pPr algn="ctr"/>
              <a:r>
                <a:rPr lang="en-US" sz="1100" b="1" i="1" dirty="0">
                  <a:solidFill>
                    <a:srgbClr val="000000"/>
                  </a:solidFill>
                  <a:latin typeface="Verdana" pitchFamily="34" charset="0"/>
                  <a:sym typeface="Verdana" pitchFamily="34" charset="0"/>
                </a:rPr>
                <a:t>Court</a:t>
              </a:r>
            </a:p>
            <a:p>
              <a:pPr algn="ctr"/>
              <a:r>
                <a:rPr lang="en-US" sz="1100" b="1" i="1" dirty="0">
                  <a:solidFill>
                    <a:srgbClr val="000000"/>
                  </a:solidFill>
                  <a:latin typeface="Verdana" pitchFamily="34" charset="0"/>
                  <a:sym typeface="Verdana" pitchFamily="34" charset="0"/>
                </a:rPr>
                <a:t>&amp;</a:t>
              </a:r>
            </a:p>
            <a:p>
              <a:pPr algn="ctr"/>
              <a:r>
                <a:rPr lang="en-US" sz="1100" b="1" i="1" dirty="0">
                  <a:solidFill>
                    <a:srgbClr val="000000"/>
                  </a:solidFill>
                  <a:latin typeface="Verdana" pitchFamily="34" charset="0"/>
                  <a:sym typeface="Verdana" pitchFamily="34" charset="0"/>
                </a:rPr>
                <a:t>State Engineer </a:t>
              </a:r>
            </a:p>
          </p:txBody>
        </p:sp>
      </p:grpSp>
      <p:grpSp>
        <p:nvGrpSpPr>
          <p:cNvPr id="7" name="Group 6"/>
          <p:cNvGrpSpPr/>
          <p:nvPr/>
        </p:nvGrpSpPr>
        <p:grpSpPr>
          <a:xfrm>
            <a:off x="937260" y="3814568"/>
            <a:ext cx="3223265" cy="2594033"/>
            <a:chOff x="1041400" y="4238353"/>
            <a:chExt cx="3581405" cy="2882259"/>
          </a:xfrm>
        </p:grpSpPr>
        <p:sp>
          <p:nvSpPr>
            <p:cNvPr id="49" name="Round Diagonal Corner Rectangle 48"/>
            <p:cNvSpPr/>
            <p:nvPr/>
          </p:nvSpPr>
          <p:spPr bwMode="auto">
            <a:xfrm flipH="1">
              <a:off x="1117600" y="4578078"/>
              <a:ext cx="3400425" cy="2508522"/>
            </a:xfrm>
            <a:prstGeom prst="round2DiagRect">
              <a:avLst/>
            </a:prstGeom>
            <a:solidFill>
              <a:schemeClr val="bg1"/>
            </a:solidFill>
            <a:ln w="76200" cap="flat" cmpd="sng" algn="ctr">
              <a:solidFill>
                <a:srgbClr val="FF99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0" name="TextBox 49"/>
            <p:cNvSpPr txBox="1"/>
            <p:nvPr/>
          </p:nvSpPr>
          <p:spPr>
            <a:xfrm>
              <a:off x="1041400" y="4238353"/>
              <a:ext cx="3581405" cy="348813"/>
            </a:xfrm>
            <a:prstGeom prst="rect">
              <a:avLst/>
            </a:prstGeom>
            <a:noFill/>
          </p:spPr>
          <p:txBody>
            <a:bodyPr wrap="square" rtlCol="0">
              <a:spAutoFit/>
            </a:bodyPr>
            <a:lstStyle/>
            <a:p>
              <a:pPr algn="ctr">
                <a:lnSpc>
                  <a:spcPct val="120000"/>
                </a:lnSpc>
              </a:pPr>
              <a:r>
                <a:rPr lang="en-US" sz="1200" b="1" i="1" dirty="0">
                  <a:solidFill>
                    <a:srgbClr val="FF9900"/>
                  </a:solidFill>
                  <a:latin typeface="Verdana" pitchFamily="34" charset="0"/>
                  <a:sym typeface="Verdana" pitchFamily="34" charset="0"/>
                </a:rPr>
                <a:t>Objection Resolution (as needed)</a:t>
              </a:r>
            </a:p>
          </p:txBody>
        </p:sp>
        <p:sp>
          <p:nvSpPr>
            <p:cNvPr id="51" name="TextBox 50"/>
            <p:cNvSpPr txBox="1"/>
            <p:nvPr/>
          </p:nvSpPr>
          <p:spPr>
            <a:xfrm>
              <a:off x="1117599" y="6163085"/>
              <a:ext cx="3424209" cy="957527"/>
            </a:xfrm>
            <a:prstGeom prst="rect">
              <a:avLst/>
            </a:prstGeom>
            <a:noFill/>
          </p:spPr>
          <p:txBody>
            <a:bodyPr wrap="square" lIns="45720" rIns="45720" rtlCol="0">
              <a:spAutoFit/>
            </a:bodyPr>
            <a:lstStyle/>
            <a:p>
              <a:pPr algn="ctr"/>
              <a:r>
                <a:rPr lang="en-US" sz="1000" dirty="0">
                  <a:solidFill>
                    <a:srgbClr val="000000"/>
                  </a:solidFill>
                  <a:latin typeface="Verdana" pitchFamily="34" charset="0"/>
                  <a:sym typeface="Verdana" pitchFamily="34" charset="0"/>
                </a:rPr>
                <a:t>The State Engineer may choose to </a:t>
              </a:r>
              <a:r>
                <a:rPr lang="en-US" sz="1000" b="1" i="1" dirty="0">
                  <a:solidFill>
                    <a:srgbClr val="000000"/>
                  </a:solidFill>
                  <a:latin typeface="Verdana" pitchFamily="34" charset="0"/>
                  <a:sym typeface="Verdana" pitchFamily="34" charset="0"/>
                </a:rPr>
                <a:t>litigate</a:t>
              </a:r>
              <a:r>
                <a:rPr lang="en-US" sz="1000" dirty="0">
                  <a:solidFill>
                    <a:srgbClr val="000000"/>
                  </a:solidFill>
                  <a:latin typeface="Verdana" pitchFamily="34" charset="0"/>
                  <a:sym typeface="Verdana" pitchFamily="34" charset="0"/>
                </a:rPr>
                <a:t>, file a </a:t>
              </a:r>
              <a:r>
                <a:rPr lang="en-US" sz="1000" b="1" i="1" dirty="0">
                  <a:solidFill>
                    <a:srgbClr val="000000"/>
                  </a:solidFill>
                  <a:latin typeface="Verdana" pitchFamily="34" charset="0"/>
                  <a:sym typeface="Verdana" pitchFamily="34" charset="0"/>
                </a:rPr>
                <a:t>concurring motion, </a:t>
              </a:r>
              <a:r>
                <a:rPr lang="en-US" sz="1000" dirty="0">
                  <a:solidFill>
                    <a:srgbClr val="000000"/>
                  </a:solidFill>
                  <a:latin typeface="Verdana" pitchFamily="34" charset="0"/>
                  <a:sym typeface="Verdana" pitchFamily="34" charset="0"/>
                </a:rPr>
                <a:t>or</a:t>
              </a:r>
              <a:r>
                <a:rPr lang="en-US" sz="1000" b="1" i="1" dirty="0">
                  <a:solidFill>
                    <a:srgbClr val="000000"/>
                  </a:solidFill>
                  <a:latin typeface="Verdana" pitchFamily="34" charset="0"/>
                  <a:sym typeface="Verdana" pitchFamily="34" charset="0"/>
                </a:rPr>
                <a:t> remain silent</a:t>
              </a:r>
              <a:r>
                <a:rPr lang="en-US" sz="1000" dirty="0">
                  <a:solidFill>
                    <a:srgbClr val="000000"/>
                  </a:solidFill>
                  <a:latin typeface="Verdana" pitchFamily="34" charset="0"/>
                  <a:sym typeface="Verdana" pitchFamily="34" charset="0"/>
                </a:rPr>
                <a:t>. If the court allows the claim, the State Engineer will evaluate the claim in the Proposed Determination.   </a:t>
              </a:r>
              <a:endParaRPr lang="en-US" sz="2500" dirty="0">
                <a:solidFill>
                  <a:srgbClr val="000000"/>
                </a:solidFill>
                <a:latin typeface="Gill Sans"/>
                <a:sym typeface="Gill Sans"/>
              </a:endParaRPr>
            </a:p>
          </p:txBody>
        </p:sp>
        <p:sp>
          <p:nvSpPr>
            <p:cNvPr id="29" name="Rectangle 28"/>
            <p:cNvSpPr/>
            <p:nvPr/>
          </p:nvSpPr>
          <p:spPr bwMode="auto">
            <a:xfrm>
              <a:off x="1117600" y="4578078"/>
              <a:ext cx="304800" cy="340893"/>
            </a:xfrm>
            <a:prstGeom prst="rect">
              <a:avLst/>
            </a:prstGeom>
            <a:solidFill>
              <a:srgbClr val="FF9933"/>
            </a:solidFill>
            <a:ln w="25400" cap="flat" cmpd="sng" algn="ctr">
              <a:solidFill>
                <a:srgbClr val="FF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7</a:t>
              </a:r>
            </a:p>
          </p:txBody>
        </p:sp>
        <p:grpSp>
          <p:nvGrpSpPr>
            <p:cNvPr id="124" name="Group 123"/>
            <p:cNvGrpSpPr>
              <a:grpSpLocks noChangeAspect="1"/>
            </p:cNvGrpSpPr>
            <p:nvPr/>
          </p:nvGrpSpPr>
          <p:grpSpPr>
            <a:xfrm>
              <a:off x="2162110" y="4760158"/>
              <a:ext cx="1398388" cy="1335817"/>
              <a:chOff x="3285610" y="5361129"/>
              <a:chExt cx="831862" cy="794640"/>
            </a:xfrm>
          </p:grpSpPr>
          <p:sp>
            <p:nvSpPr>
              <p:cNvPr id="137" name="Freeform 136"/>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8"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9"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0"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1" name="Oval 140"/>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2"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3"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4" name="Rectangle 143"/>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5"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6"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7"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8"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9"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0" name="Oval 149"/>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1"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2"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3"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4"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8" name="Group 7"/>
          <p:cNvGrpSpPr/>
          <p:nvPr/>
        </p:nvGrpSpPr>
        <p:grpSpPr>
          <a:xfrm>
            <a:off x="4734880" y="3814518"/>
            <a:ext cx="3060383" cy="2573410"/>
            <a:chOff x="5260975" y="4238353"/>
            <a:chExt cx="3400425" cy="2859345"/>
          </a:xfrm>
        </p:grpSpPr>
        <p:sp>
          <p:nvSpPr>
            <p:cNvPr id="73" name="Round Diagonal Corner Rectangle 72"/>
            <p:cNvSpPr/>
            <p:nvPr/>
          </p:nvSpPr>
          <p:spPr bwMode="auto">
            <a:xfrm flipH="1">
              <a:off x="5260975" y="4578078"/>
              <a:ext cx="3400425" cy="2508522"/>
            </a:xfrm>
            <a:prstGeom prst="round2DiagRect">
              <a:avLst/>
            </a:prstGeom>
            <a:solidFill>
              <a:schemeClr val="bg1"/>
            </a:solidFill>
            <a:ln w="762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74" name="TextBox 73"/>
            <p:cNvSpPr txBox="1"/>
            <p:nvPr/>
          </p:nvSpPr>
          <p:spPr>
            <a:xfrm>
              <a:off x="5260975" y="4238353"/>
              <a:ext cx="3400425" cy="369332"/>
            </a:xfrm>
            <a:prstGeom prst="rect">
              <a:avLst/>
            </a:prstGeom>
            <a:noFill/>
          </p:spPr>
          <p:txBody>
            <a:bodyPr wrap="square" rtlCol="0">
              <a:spAutoFit/>
            </a:bodyPr>
            <a:lstStyle/>
            <a:p>
              <a:pPr algn="ctr">
                <a:lnSpc>
                  <a:spcPct val="120000"/>
                </a:lnSpc>
              </a:pPr>
              <a:r>
                <a:rPr lang="en-US" sz="1300" b="1" i="1" dirty="0">
                  <a:solidFill>
                    <a:srgbClr val="C00000"/>
                  </a:solidFill>
                  <a:latin typeface="Verdana" pitchFamily="34" charset="0"/>
                  <a:sym typeface="Verdana" pitchFamily="34" charset="0"/>
                </a:rPr>
                <a:t>Judicial Decree</a:t>
              </a:r>
            </a:p>
          </p:txBody>
        </p:sp>
        <p:sp>
          <p:nvSpPr>
            <p:cNvPr id="75" name="TextBox 74"/>
            <p:cNvSpPr txBox="1"/>
            <p:nvPr/>
          </p:nvSpPr>
          <p:spPr>
            <a:xfrm>
              <a:off x="5341476" y="5969183"/>
              <a:ext cx="3319923" cy="1128515"/>
            </a:xfrm>
            <a:prstGeom prst="rect">
              <a:avLst/>
            </a:prstGeom>
            <a:noFill/>
          </p:spPr>
          <p:txBody>
            <a:bodyPr wrap="square" rtlCol="0">
              <a:spAutoFit/>
            </a:bodyPr>
            <a:lstStyle/>
            <a:p>
              <a:pPr algn="ctr"/>
              <a:r>
                <a:rPr lang="en-US" sz="1000" dirty="0">
                  <a:solidFill>
                    <a:srgbClr val="000000"/>
                  </a:solidFill>
                  <a:latin typeface="Verdana" pitchFamily="34" charset="0"/>
                  <a:sym typeface="Verdana" pitchFamily="34" charset="0"/>
                </a:rPr>
                <a:t>Once objections (if any) are resolved, the court renders a judgment that the </a:t>
              </a:r>
              <a:r>
                <a:rPr lang="en-US" sz="1000" b="1" i="1" dirty="0">
                  <a:solidFill>
                    <a:srgbClr val="000000"/>
                  </a:solidFill>
                  <a:latin typeface="Verdana" pitchFamily="34" charset="0"/>
                  <a:sym typeface="Verdana" pitchFamily="34" charset="0"/>
                </a:rPr>
                <a:t>rights on the L.U.R. are abandoned</a:t>
              </a:r>
              <a:r>
                <a:rPr lang="en-US" sz="1000" dirty="0">
                  <a:solidFill>
                    <a:srgbClr val="000000"/>
                  </a:solidFill>
                  <a:latin typeface="Verdana" pitchFamily="34" charset="0"/>
                  <a:sym typeface="Verdana" pitchFamily="34" charset="0"/>
                </a:rPr>
                <a:t> with the exception of those allowed as a result of a successful objection. It may also </a:t>
              </a:r>
              <a:r>
                <a:rPr lang="en-US" sz="1000" b="1" i="1" dirty="0">
                  <a:solidFill>
                    <a:srgbClr val="000000"/>
                  </a:solidFill>
                  <a:latin typeface="Verdana" pitchFamily="34" charset="0"/>
                  <a:sym typeface="Verdana" pitchFamily="34" charset="0"/>
                </a:rPr>
                <a:t>prohibit future diligence claims </a:t>
              </a:r>
              <a:r>
                <a:rPr lang="en-US" sz="1000" dirty="0">
                  <a:solidFill>
                    <a:srgbClr val="000000"/>
                  </a:solidFill>
                  <a:latin typeface="Verdana" pitchFamily="34" charset="0"/>
                  <a:sym typeface="Verdana" pitchFamily="34" charset="0"/>
                </a:rPr>
                <a:t>from being filed.</a:t>
              </a:r>
              <a:endParaRPr lang="en-US" sz="1000" dirty="0">
                <a:solidFill>
                  <a:srgbClr val="000000"/>
                </a:solidFill>
                <a:latin typeface="Gill Sans"/>
                <a:sym typeface="Gill Sans"/>
              </a:endParaRPr>
            </a:p>
          </p:txBody>
        </p:sp>
        <p:grpSp>
          <p:nvGrpSpPr>
            <p:cNvPr id="76" name="Group 75"/>
            <p:cNvGrpSpPr/>
            <p:nvPr/>
          </p:nvGrpSpPr>
          <p:grpSpPr>
            <a:xfrm>
              <a:off x="7213600" y="4861560"/>
              <a:ext cx="914400" cy="1005840"/>
              <a:chOff x="4013200" y="4572000"/>
              <a:chExt cx="1400541" cy="1600200"/>
            </a:xfrm>
          </p:grpSpPr>
          <p:sp>
            <p:nvSpPr>
              <p:cNvPr id="79" name="Rounded Rectangle 78"/>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0" name="TextBox 79"/>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81" name="Straight Connector 80"/>
              <p:cNvCxnSpPr/>
              <p:nvPr/>
            </p:nvCxnSpPr>
            <p:spPr bwMode="auto">
              <a:xfrm>
                <a:off x="4172133" y="5372100"/>
                <a:ext cx="915804"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4172133" y="5676900"/>
                <a:ext cx="915804"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4172133" y="5981700"/>
                <a:ext cx="915804"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Rectangle 83"/>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5" name="Rectangle 84"/>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6" name="Rectangle 85"/>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89" name="Picture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sp>
          <p:nvSpPr>
            <p:cNvPr id="93" name="Rectangle 92"/>
            <p:cNvSpPr/>
            <p:nvPr/>
          </p:nvSpPr>
          <p:spPr bwMode="auto">
            <a:xfrm>
              <a:off x="5260975" y="4578078"/>
              <a:ext cx="304800" cy="340893"/>
            </a:xfrm>
            <a:prstGeom prst="rect">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8</a:t>
              </a:r>
            </a:p>
          </p:txBody>
        </p:sp>
        <p:grpSp>
          <p:nvGrpSpPr>
            <p:cNvPr id="127" name="Group 126"/>
            <p:cNvGrpSpPr>
              <a:grpSpLocks noChangeAspect="1"/>
            </p:cNvGrpSpPr>
            <p:nvPr/>
          </p:nvGrpSpPr>
          <p:grpSpPr>
            <a:xfrm>
              <a:off x="5652630" y="5040579"/>
              <a:ext cx="1384116" cy="799202"/>
              <a:chOff x="8296536" y="6302105"/>
              <a:chExt cx="962739" cy="555895"/>
            </a:xfrm>
          </p:grpSpPr>
          <p:grpSp>
            <p:nvGrpSpPr>
              <p:cNvPr id="128" name="Group 127"/>
              <p:cNvGrpSpPr>
                <a:grpSpLocks/>
              </p:cNvGrpSpPr>
              <p:nvPr/>
            </p:nvGrpSpPr>
            <p:grpSpPr bwMode="auto">
              <a:xfrm rot="18653719">
                <a:off x="8645681" y="6098184"/>
                <a:ext cx="409674" cy="817515"/>
                <a:chOff x="3580" y="3509"/>
                <a:chExt cx="2404" cy="5748"/>
              </a:xfrm>
            </p:grpSpPr>
            <p:sp>
              <p:nvSpPr>
                <p:cNvPr id="131"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2" name="Rectangle 131"/>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3"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4"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5"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6"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129"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0" name="Rectangle 129"/>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3" name="Group 2"/>
          <p:cNvGrpSpPr/>
          <p:nvPr/>
        </p:nvGrpSpPr>
        <p:grpSpPr>
          <a:xfrm>
            <a:off x="937266" y="1028749"/>
            <a:ext cx="3150367" cy="2577763"/>
            <a:chOff x="1041401" y="1143000"/>
            <a:chExt cx="3500408" cy="2864182"/>
          </a:xfrm>
        </p:grpSpPr>
        <p:sp>
          <p:nvSpPr>
            <p:cNvPr id="4" name="Round Diagonal Corner Rectangle 3"/>
            <p:cNvSpPr/>
            <p:nvPr/>
          </p:nvSpPr>
          <p:spPr bwMode="auto">
            <a:xfrm flipH="1">
              <a:off x="1117600" y="1482725"/>
              <a:ext cx="3400425" cy="2508522"/>
            </a:xfrm>
            <a:prstGeom prst="round2DiagRect">
              <a:avLst/>
            </a:prstGeom>
            <a:solidFill>
              <a:schemeClr val="bg1"/>
            </a:solidFill>
            <a:ln w="76200" cap="flat" cmpd="sng" algn="ctr">
              <a:solidFill>
                <a:srgbClr val="6699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6" name="TextBox 15"/>
            <p:cNvSpPr txBox="1"/>
            <p:nvPr/>
          </p:nvSpPr>
          <p:spPr>
            <a:xfrm>
              <a:off x="1041401" y="1143000"/>
              <a:ext cx="3500408" cy="369332"/>
            </a:xfrm>
            <a:prstGeom prst="rect">
              <a:avLst/>
            </a:prstGeom>
            <a:noFill/>
          </p:spPr>
          <p:txBody>
            <a:bodyPr wrap="square" lIns="0" rIns="0" rtlCol="0">
              <a:spAutoFit/>
            </a:bodyPr>
            <a:lstStyle/>
            <a:p>
              <a:pPr algn="ctr">
                <a:lnSpc>
                  <a:spcPct val="120000"/>
                </a:lnSpc>
              </a:pPr>
              <a:r>
                <a:rPr lang="en-US" sz="1300" b="1" i="1" dirty="0">
                  <a:solidFill>
                    <a:srgbClr val="3366CC"/>
                  </a:solidFill>
                  <a:latin typeface="Verdana" pitchFamily="34" charset="0"/>
                  <a:sym typeface="Verdana" pitchFamily="34" charset="0"/>
                </a:rPr>
                <a:t>List of Unclaimed Rights (L.U.R.)</a:t>
              </a:r>
            </a:p>
          </p:txBody>
        </p:sp>
        <p:sp>
          <p:nvSpPr>
            <p:cNvPr id="18" name="TextBox 17"/>
            <p:cNvSpPr txBox="1"/>
            <p:nvPr/>
          </p:nvSpPr>
          <p:spPr>
            <a:xfrm>
              <a:off x="1117600" y="2878667"/>
              <a:ext cx="3378466" cy="1128515"/>
            </a:xfrm>
            <a:prstGeom prst="rect">
              <a:avLst/>
            </a:prstGeom>
            <a:noFill/>
          </p:spPr>
          <p:txBody>
            <a:bodyPr wrap="square" rtlCol="0">
              <a:spAutoFit/>
            </a:bodyPr>
            <a:lstStyle/>
            <a:p>
              <a:pPr marL="0" lvl="1" algn="ctr"/>
              <a:r>
                <a:rPr lang="en-US" sz="1000" dirty="0">
                  <a:solidFill>
                    <a:srgbClr val="000000"/>
                  </a:solidFill>
                  <a:latin typeface="Verdana" pitchFamily="34" charset="0"/>
                  <a:sym typeface="Verdana" pitchFamily="34" charset="0"/>
                </a:rPr>
                <a:t>Water rights of record for which </a:t>
              </a:r>
              <a:r>
                <a:rPr lang="en-US" sz="1000" b="1" i="1" dirty="0">
                  <a:solidFill>
                    <a:srgbClr val="000000"/>
                  </a:solidFill>
                  <a:latin typeface="Verdana" pitchFamily="34" charset="0"/>
                  <a:sym typeface="Verdana" pitchFamily="34" charset="0"/>
                </a:rPr>
                <a:t>no claim was filed</a:t>
              </a:r>
              <a:r>
                <a:rPr lang="en-US" sz="1000" dirty="0">
                  <a:solidFill>
                    <a:srgbClr val="000000"/>
                  </a:solidFill>
                  <a:latin typeface="Verdana" pitchFamily="34" charset="0"/>
                  <a:sym typeface="Verdana" pitchFamily="34" charset="0"/>
                </a:rPr>
                <a:t> within the 90-day period will be included in the </a:t>
              </a:r>
              <a:r>
                <a:rPr lang="en-US" sz="1000" b="1" i="1" dirty="0">
                  <a:solidFill>
                    <a:srgbClr val="000000"/>
                  </a:solidFill>
                  <a:latin typeface="Verdana" pitchFamily="34" charset="0"/>
                  <a:sym typeface="Verdana" pitchFamily="34" charset="0"/>
                </a:rPr>
                <a:t>List of Unclaimed Rights</a:t>
              </a:r>
              <a:r>
                <a:rPr lang="en-US" sz="1000" dirty="0">
                  <a:solidFill>
                    <a:srgbClr val="000000"/>
                  </a:solidFill>
                  <a:latin typeface="Verdana" pitchFamily="34" charset="0"/>
                  <a:sym typeface="Verdana" pitchFamily="34" charset="0"/>
                </a:rPr>
                <a:t>. A </a:t>
              </a:r>
              <a:r>
                <a:rPr lang="en-US" sz="1000" b="1" i="1" dirty="0">
                  <a:solidFill>
                    <a:srgbClr val="000000"/>
                  </a:solidFill>
                  <a:latin typeface="Verdana" pitchFamily="34" charset="0"/>
                  <a:sym typeface="Verdana" pitchFamily="34" charset="0"/>
                </a:rPr>
                <a:t>public meeting</a:t>
              </a:r>
              <a:r>
                <a:rPr lang="en-US" sz="1000" dirty="0">
                  <a:solidFill>
                    <a:srgbClr val="000000"/>
                  </a:solidFill>
                  <a:latin typeface="Verdana" pitchFamily="34" charset="0"/>
                  <a:sym typeface="Verdana" pitchFamily="34" charset="0"/>
                </a:rPr>
                <a:t> is held once the List of Unclaimed Rights is published / filed with the court.</a:t>
              </a:r>
            </a:p>
          </p:txBody>
        </p:sp>
        <p:sp>
          <p:nvSpPr>
            <p:cNvPr id="91" name="Rectangle 90"/>
            <p:cNvSpPr/>
            <p:nvPr/>
          </p:nvSpPr>
          <p:spPr bwMode="auto">
            <a:xfrm>
              <a:off x="1117600" y="1482725"/>
              <a:ext cx="304800" cy="340893"/>
            </a:xfrm>
            <a:prstGeom prst="rect">
              <a:avLst/>
            </a:prstGeom>
            <a:solidFill>
              <a:srgbClr val="6699FF"/>
            </a:solidFill>
            <a:ln w="25400" cap="flat" cmpd="sng" algn="ctr">
              <a:solidFill>
                <a:srgbClr val="66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5</a:t>
              </a:r>
            </a:p>
          </p:txBody>
        </p:sp>
        <p:grpSp>
          <p:nvGrpSpPr>
            <p:cNvPr id="95" name="Group 94"/>
            <p:cNvGrpSpPr>
              <a:grpSpLocks noChangeAspect="1"/>
            </p:cNvGrpSpPr>
            <p:nvPr/>
          </p:nvGrpSpPr>
          <p:grpSpPr>
            <a:xfrm>
              <a:off x="1478287" y="1694126"/>
              <a:ext cx="1592556" cy="1072437"/>
              <a:chOff x="10455606" y="1138633"/>
              <a:chExt cx="1138047" cy="766367"/>
            </a:xfrm>
          </p:grpSpPr>
          <p:sp>
            <p:nvSpPr>
              <p:cNvPr id="96" name="Rounded Rectangle 95"/>
              <p:cNvSpPr/>
              <p:nvPr/>
            </p:nvSpPr>
            <p:spPr bwMode="auto">
              <a:xfrm>
                <a:off x="10492486" y="1143000"/>
                <a:ext cx="1101167" cy="762000"/>
              </a:xfrm>
              <a:prstGeom prst="roundRect">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cxnSp>
            <p:nvCxnSpPr>
              <p:cNvPr id="97" name="Straight Connector 96"/>
              <p:cNvCxnSpPr/>
              <p:nvPr/>
            </p:nvCxnSpPr>
            <p:spPr bwMode="auto">
              <a:xfrm>
                <a:off x="10760936" y="18288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a:off x="10760936" y="16764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10760936" y="15240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 Box 256"/>
              <p:cNvSpPr txBox="1">
                <a:spLocks noChangeArrowheads="1"/>
              </p:cNvSpPr>
              <p:nvPr/>
            </p:nvSpPr>
            <p:spPr bwMode="auto">
              <a:xfrm>
                <a:off x="10535313" y="1138633"/>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1100" b="1" dirty="0">
                    <a:solidFill>
                      <a:srgbClr val="000000"/>
                    </a:solidFill>
                    <a:latin typeface="Verdana"/>
                    <a:ea typeface="Times New Roman"/>
                    <a:sym typeface="Gill Sans"/>
                  </a:rPr>
                  <a:t>UNCLAIMED RIGHTS</a:t>
                </a:r>
                <a:endParaRPr lang="en-US" sz="1100" b="1" dirty="0">
                  <a:solidFill>
                    <a:srgbClr val="000000"/>
                  </a:solidFill>
                  <a:latin typeface="Times New Roman"/>
                  <a:ea typeface="Times New Roman"/>
                  <a:sym typeface="Gill Sans"/>
                </a:endParaRPr>
              </a:p>
              <a:p>
                <a:pPr algn="ctr">
                  <a:spcBef>
                    <a:spcPts val="0"/>
                  </a:spcBef>
                  <a:spcAft>
                    <a:spcPts val="0"/>
                  </a:spcAft>
                </a:pPr>
                <a:r>
                  <a:rPr lang="en-US" sz="1100" b="1" dirty="0">
                    <a:solidFill>
                      <a:srgbClr val="000000"/>
                    </a:solidFill>
                    <a:latin typeface="Verdana"/>
                    <a:ea typeface="Times New Roman"/>
                    <a:sym typeface="Gill Sans"/>
                  </a:rPr>
                  <a:t> </a:t>
                </a:r>
                <a:endParaRPr lang="en-US" sz="1100" b="1" dirty="0">
                  <a:solidFill>
                    <a:srgbClr val="000000"/>
                  </a:solidFill>
                  <a:latin typeface="Times New Roman"/>
                  <a:ea typeface="Times New Roman"/>
                  <a:sym typeface="Gill Sans"/>
                </a:endParaRPr>
              </a:p>
            </p:txBody>
          </p:sp>
          <p:sp>
            <p:nvSpPr>
              <p:cNvPr id="101" name="Rectangle 100"/>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2" name="Rectangle 101"/>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3" name="Rectangle 102"/>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cxnSp>
            <p:nvCxnSpPr>
              <p:cNvPr id="104" name="Straight Connector 103"/>
              <p:cNvCxnSpPr/>
              <p:nvPr/>
            </p:nvCxnSpPr>
            <p:spPr bwMode="auto">
              <a:xfrm>
                <a:off x="10455606" y="1264181"/>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a:off x="10455606" y="1350664"/>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a:off x="10455606" y="1437147"/>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p:nvPr/>
            </p:nvCxnSpPr>
            <p:spPr bwMode="auto">
              <a:xfrm>
                <a:off x="10455606" y="1523630"/>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a:off x="10455606" y="1610113"/>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p:cNvCxnSpPr/>
              <p:nvPr/>
            </p:nvCxnSpPr>
            <p:spPr bwMode="auto">
              <a:xfrm>
                <a:off x="10455606" y="1696596"/>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a:off x="10455606" y="1783080"/>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3" name="Group 112"/>
            <p:cNvGrpSpPr>
              <a:grpSpLocks noChangeAspect="1"/>
            </p:cNvGrpSpPr>
            <p:nvPr/>
          </p:nvGrpSpPr>
          <p:grpSpPr bwMode="auto">
            <a:xfrm>
              <a:off x="3159781" y="1675654"/>
              <a:ext cx="1075225" cy="1078231"/>
              <a:chOff x="12199" y="6038"/>
              <a:chExt cx="1886" cy="1688"/>
            </a:xfrm>
          </p:grpSpPr>
          <p:sp>
            <p:nvSpPr>
              <p:cNvPr id="115" name="Rectangle 114"/>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16" name="Freeform 115"/>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2" name="Freeform 121"/>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5" name="Freeform 15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6" name="Freeform 155"/>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7" name="Freeform 15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8" name="Freeform 157"/>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9" name="Freeform 15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0" name="Freeform 159"/>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1" name="Freeform 16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2" name="Freeform 161"/>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3" name="Freeform 16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4" name="Freeform 163"/>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5" name="Freeform 16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6" name="Freeform 165"/>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7" name="Freeform 16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8" name="Freeform 167"/>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9" name="Freeform 16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0" name="Freeform 169"/>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1" name="Freeform 17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2" name="Freeform 171"/>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3" name="Freeform 17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4" name="Freeform 173"/>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5" name="Freeform 17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6" name="Freeform 175"/>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7" name="Freeform 17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sp>
        <p:nvSpPr>
          <p:cNvPr id="178" name="Rectangle 3"/>
          <p:cNvSpPr>
            <a:spLocks/>
          </p:cNvSpPr>
          <p:nvPr/>
        </p:nvSpPr>
        <p:spPr bwMode="auto">
          <a:xfrm>
            <a:off x="900675" y="301786"/>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List of Unclaimed Rights</a:t>
            </a:r>
          </a:p>
        </p:txBody>
      </p:sp>
    </p:spTree>
    <p:extLst>
      <p:ext uri="{BB962C8B-B14F-4D97-AF65-F5344CB8AC3E}">
        <p14:creationId xmlns:p14="http://schemas.microsoft.com/office/powerpoint/2010/main" val="32116016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http://uxrepo.com/static/icon-sets/font-awesome/svg/mail.svg"/>
          <p:cNvSpPr>
            <a:spLocks noChangeAspect="1" noChangeArrowheads="1"/>
          </p:cNvSpPr>
          <p:nvPr/>
        </p:nvSpPr>
        <p:spPr bwMode="auto">
          <a:xfrm>
            <a:off x="140018" y="-130015"/>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2" tIns="41148" rIns="82292" bIns="41148" numCol="1" anchor="t" anchorCtr="0" compatLnSpc="1">
            <a:prstTxWarp prst="textNoShape">
              <a:avLst/>
            </a:prstTxWarp>
          </a:bodyPr>
          <a:lstStyle/>
          <a:p>
            <a:endParaRPr lang="en-US">
              <a:solidFill>
                <a:srgbClr val="000000"/>
              </a:solidFill>
              <a:latin typeface="Gill Sans"/>
              <a:sym typeface="Gill Sans"/>
            </a:endParaRPr>
          </a:p>
        </p:txBody>
      </p:sp>
      <p:grpSp>
        <p:nvGrpSpPr>
          <p:cNvPr id="5" name="Group 4"/>
          <p:cNvGrpSpPr/>
          <p:nvPr/>
        </p:nvGrpSpPr>
        <p:grpSpPr>
          <a:xfrm>
            <a:off x="4723080" y="1028705"/>
            <a:ext cx="3171011" cy="2557053"/>
            <a:chOff x="5247866" y="1143000"/>
            <a:chExt cx="3523346" cy="2841170"/>
          </a:xfrm>
        </p:grpSpPr>
        <p:sp>
          <p:nvSpPr>
            <p:cNvPr id="23" name="Round Diagonal Corner Rectangle 22"/>
            <p:cNvSpPr/>
            <p:nvPr/>
          </p:nvSpPr>
          <p:spPr bwMode="auto">
            <a:xfrm flipH="1">
              <a:off x="5260975" y="1475648"/>
              <a:ext cx="3400425" cy="2508522"/>
            </a:xfrm>
            <a:prstGeom prst="round2DiagRect">
              <a:avLst/>
            </a:prstGeom>
            <a:solidFill>
              <a:schemeClr val="bg1"/>
            </a:solidFill>
            <a:ln w="76200"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24" name="TextBox 23"/>
            <p:cNvSpPr txBox="1"/>
            <p:nvPr/>
          </p:nvSpPr>
          <p:spPr>
            <a:xfrm>
              <a:off x="5247866" y="1143000"/>
              <a:ext cx="3400425" cy="369332"/>
            </a:xfrm>
            <a:prstGeom prst="rect">
              <a:avLst/>
            </a:prstGeom>
            <a:noFill/>
          </p:spPr>
          <p:txBody>
            <a:bodyPr wrap="square" rtlCol="0">
              <a:spAutoFit/>
            </a:bodyPr>
            <a:lstStyle/>
            <a:p>
              <a:pPr algn="ctr">
                <a:lnSpc>
                  <a:spcPct val="120000"/>
                </a:lnSpc>
              </a:pPr>
              <a:r>
                <a:rPr lang="en-US" sz="1300" b="1" i="1" dirty="0">
                  <a:solidFill>
                    <a:srgbClr val="008000"/>
                  </a:solidFill>
                  <a:latin typeface="Verdana" pitchFamily="34" charset="0"/>
                  <a:sym typeface="Verdana" pitchFamily="34" charset="0"/>
                </a:rPr>
                <a:t>Objections to the P.D.</a:t>
              </a:r>
            </a:p>
          </p:txBody>
        </p:sp>
        <p:sp>
          <p:nvSpPr>
            <p:cNvPr id="25" name="TextBox 24"/>
            <p:cNvSpPr txBox="1"/>
            <p:nvPr/>
          </p:nvSpPr>
          <p:spPr>
            <a:xfrm>
              <a:off x="5341477" y="3255108"/>
              <a:ext cx="3213205" cy="666849"/>
            </a:xfrm>
            <a:prstGeom prst="rect">
              <a:avLst/>
            </a:prstGeom>
            <a:noFill/>
          </p:spPr>
          <p:txBody>
            <a:bodyPr wrap="square" rtlCol="0">
              <a:spAutoFit/>
            </a:bodyPr>
            <a:lstStyle/>
            <a:p>
              <a:pPr algn="ctr"/>
              <a:r>
                <a:rPr lang="en-US" sz="1100" dirty="0">
                  <a:solidFill>
                    <a:srgbClr val="FF0000"/>
                  </a:solidFill>
                  <a:latin typeface="Verdana" pitchFamily="34" charset="0"/>
                  <a:sym typeface="Verdana" pitchFamily="34" charset="0"/>
                </a:rPr>
                <a:t>Claimants will have 90 days to file an </a:t>
              </a:r>
              <a:r>
                <a:rPr lang="en-US" sz="1100" b="1" i="1" dirty="0">
                  <a:solidFill>
                    <a:srgbClr val="FF0000"/>
                  </a:solidFill>
                  <a:latin typeface="Verdana" pitchFamily="34" charset="0"/>
                  <a:sym typeface="Verdana" pitchFamily="34" charset="0"/>
                </a:rPr>
                <a:t>objection</a:t>
              </a:r>
              <a:r>
                <a:rPr lang="en-US" sz="1100" dirty="0">
                  <a:solidFill>
                    <a:srgbClr val="FF0000"/>
                  </a:solidFill>
                  <a:latin typeface="Verdana" pitchFamily="34" charset="0"/>
                  <a:sym typeface="Verdana" pitchFamily="34" charset="0"/>
                </a:rPr>
                <a:t> to the Proposed Determination with the District Court. </a:t>
              </a:r>
              <a:endParaRPr lang="en-US" dirty="0">
                <a:solidFill>
                  <a:srgbClr val="FF0000"/>
                </a:solidFill>
                <a:latin typeface="Gill Sans"/>
                <a:sym typeface="Gill Sans"/>
              </a:endParaRPr>
            </a:p>
          </p:txBody>
        </p:sp>
        <p:grpSp>
          <p:nvGrpSpPr>
            <p:cNvPr id="14" name="Group 13"/>
            <p:cNvGrpSpPr/>
            <p:nvPr/>
          </p:nvGrpSpPr>
          <p:grpSpPr>
            <a:xfrm>
              <a:off x="5628624" y="1786237"/>
              <a:ext cx="914400" cy="1005840"/>
              <a:chOff x="4013200" y="4572000"/>
              <a:chExt cx="1400541" cy="1600200"/>
            </a:xfrm>
          </p:grpSpPr>
          <p:sp>
            <p:nvSpPr>
              <p:cNvPr id="35" name="Rounded Rectangle 3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6" name="TextBox 35"/>
              <p:cNvSpPr txBox="1"/>
              <p:nvPr/>
            </p:nvSpPr>
            <p:spPr>
              <a:xfrm>
                <a:off x="4013200" y="5193727"/>
                <a:ext cx="1400541" cy="408036"/>
              </a:xfrm>
              <a:prstGeom prst="rect">
                <a:avLst/>
              </a:prstGeom>
              <a:noFill/>
            </p:spPr>
            <p:txBody>
              <a:bodyPr wrap="square" lIns="0" rIns="0" rtlCol="0" anchor="ctr">
                <a:spAutoFit/>
              </a:bodyPr>
              <a:lstStyle/>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a:t>
                </a:r>
              </a:p>
            </p:txBody>
          </p:sp>
        </p:grpSp>
        <p:sp>
          <p:nvSpPr>
            <p:cNvPr id="92" name="Rectangle 91"/>
            <p:cNvSpPr/>
            <p:nvPr/>
          </p:nvSpPr>
          <p:spPr bwMode="auto">
            <a:xfrm>
              <a:off x="5260975" y="1482724"/>
              <a:ext cx="304800" cy="340893"/>
            </a:xfrm>
            <a:prstGeom prst="rect">
              <a:avLst/>
            </a:prstGeom>
            <a:solidFill>
              <a:srgbClr val="00B050"/>
            </a:solidFill>
            <a:ln w="25400" cap="flat" cmpd="sng" algn="ctr">
              <a:solidFill>
                <a:srgbClr val="00B050"/>
              </a:solidFill>
              <a:prstDash val="solid"/>
              <a:round/>
              <a:headEnd type="none" w="med" len="med"/>
              <a:tailEnd type="none" w="med" len="med"/>
            </a:ln>
            <a:effectLst/>
            <a:extLst/>
          </p:spPr>
          <p:txBody>
            <a:bodyPr vert="horz" wrap="square" lIns="0" tIns="45720" rIns="0" bIns="45720" numCol="1" rtlCol="0" anchor="t" anchorCtr="0" compatLnSpc="1">
              <a:prstTxWarp prst="textNoShape">
                <a:avLst/>
              </a:prstTxWarp>
            </a:bodyPr>
            <a:lstStyle/>
            <a:p>
              <a:pPr algn="ctr" defTabSz="822515"/>
              <a:r>
                <a:rPr lang="en-US" sz="1600" b="1" i="1" dirty="0">
                  <a:solidFill>
                    <a:srgbClr val="FFFFFF"/>
                  </a:solidFill>
                  <a:latin typeface="Gill Sans" charset="0"/>
                  <a:sym typeface="Gill Sans" charset="0"/>
                </a:rPr>
                <a:t>10</a:t>
              </a:r>
            </a:p>
          </p:txBody>
        </p:sp>
        <p:grpSp>
          <p:nvGrpSpPr>
            <p:cNvPr id="19" name="Group 18"/>
            <p:cNvGrpSpPr/>
            <p:nvPr/>
          </p:nvGrpSpPr>
          <p:grpSpPr>
            <a:xfrm>
              <a:off x="6817342" y="1848948"/>
              <a:ext cx="731511" cy="955223"/>
              <a:chOff x="6634463" y="1848948"/>
              <a:chExt cx="731511" cy="955223"/>
            </a:xfrm>
          </p:grpSpPr>
          <p:sp>
            <p:nvSpPr>
              <p:cNvPr id="117" name="Right Arrow 116"/>
              <p:cNvSpPr/>
              <p:nvPr/>
            </p:nvSpPr>
            <p:spPr bwMode="auto">
              <a:xfrm>
                <a:off x="6634463" y="1848948"/>
                <a:ext cx="731511" cy="955223"/>
              </a:xfrm>
              <a:prstGeom prst="rightArrow">
                <a:avLst>
                  <a:gd name="adj1" fmla="val 69147"/>
                  <a:gd name="adj2" fmla="val 36413"/>
                </a:avLst>
              </a:prstGeom>
              <a:noFill/>
              <a:ln w="38100" cap="flat" cmpd="sng" algn="ctr">
                <a:solidFill>
                  <a:schemeClr val="tx1"/>
                </a:solidFill>
                <a:prstDash val="solid"/>
                <a:round/>
                <a:headEnd type="none" w="med" len="med"/>
                <a:tailEnd type="none" w="med" len="med"/>
              </a:ln>
              <a:effectLst/>
              <a:extLst/>
            </p:spPr>
            <p:txBody>
              <a:bodyPr vert="horz" wrap="square" lIns="91440" tIns="45720" rIns="0" bIns="45720" numCol="1" rtlCol="0" anchor="t" anchorCtr="0" compatLnSpc="1">
                <a:prstTxWarp prst="textNoShape">
                  <a:avLst/>
                </a:prstTxWarp>
              </a:bodyPr>
              <a:lstStyle/>
              <a:p>
                <a:pPr algn="ctr" defTabSz="822515"/>
                <a:endParaRPr lang="en-US" sz="1300" b="1" i="1" dirty="0">
                  <a:solidFill>
                    <a:srgbClr val="000000"/>
                  </a:solidFill>
                  <a:latin typeface="Gill Sans" charset="0"/>
                  <a:sym typeface="Gill Sans" charset="0"/>
                </a:endParaRPr>
              </a:p>
            </p:txBody>
          </p:sp>
          <p:grpSp>
            <p:nvGrpSpPr>
              <p:cNvPr id="118" name="Group 117"/>
              <p:cNvGrpSpPr/>
              <p:nvPr/>
            </p:nvGrpSpPr>
            <p:grpSpPr>
              <a:xfrm>
                <a:off x="6634463" y="2000757"/>
                <a:ext cx="599552" cy="620536"/>
                <a:chOff x="6636619" y="2047360"/>
                <a:chExt cx="599552" cy="620536"/>
              </a:xfrm>
            </p:grpSpPr>
            <p:pic>
              <p:nvPicPr>
                <p:cNvPr id="119" name="Picture 6" descr="https://upload.wikimedia.org/wikipedia/commons/thumb/c/ca/Calendar_icon_2.svg/2000px-Calendar_icon_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619" y="2047360"/>
                  <a:ext cx="599552" cy="620536"/>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Box 32"/>
                <p:cNvSpPr txBox="1">
                  <a:spLocks noChangeArrowheads="1"/>
                </p:cNvSpPr>
                <p:nvPr/>
              </p:nvSpPr>
              <p:spPr bwMode="auto">
                <a:xfrm>
                  <a:off x="6656791" y="2223217"/>
                  <a:ext cx="570962" cy="39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8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sp>
          <p:nvSpPr>
            <p:cNvPr id="121" name="TextBox 120"/>
            <p:cNvSpPr txBox="1"/>
            <p:nvPr/>
          </p:nvSpPr>
          <p:spPr>
            <a:xfrm>
              <a:off x="7297746" y="2113026"/>
              <a:ext cx="1473466" cy="478763"/>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District </a:t>
              </a:r>
            </a:p>
            <a:p>
              <a:pPr algn="ctr"/>
              <a:r>
                <a:rPr lang="en-US" sz="1100" b="1" i="1" dirty="0">
                  <a:solidFill>
                    <a:srgbClr val="000000"/>
                  </a:solidFill>
                  <a:latin typeface="Verdana" pitchFamily="34" charset="0"/>
                  <a:sym typeface="Verdana" pitchFamily="34" charset="0"/>
                </a:rPr>
                <a:t>Court </a:t>
              </a:r>
            </a:p>
          </p:txBody>
        </p:sp>
      </p:grpSp>
      <p:grpSp>
        <p:nvGrpSpPr>
          <p:cNvPr id="6" name="Group 5"/>
          <p:cNvGrpSpPr/>
          <p:nvPr/>
        </p:nvGrpSpPr>
        <p:grpSpPr>
          <a:xfrm>
            <a:off x="937260" y="3814518"/>
            <a:ext cx="3223265" cy="2563422"/>
            <a:chOff x="1041400" y="4238353"/>
            <a:chExt cx="3581405" cy="2848247"/>
          </a:xfrm>
        </p:grpSpPr>
        <p:sp>
          <p:nvSpPr>
            <p:cNvPr id="49" name="Round Diagonal Corner Rectangle 48"/>
            <p:cNvSpPr/>
            <p:nvPr/>
          </p:nvSpPr>
          <p:spPr bwMode="auto">
            <a:xfrm flipH="1">
              <a:off x="1117600" y="4578078"/>
              <a:ext cx="3400425" cy="2508522"/>
            </a:xfrm>
            <a:prstGeom prst="round2DiagRect">
              <a:avLst/>
            </a:prstGeom>
            <a:solidFill>
              <a:schemeClr val="bg1"/>
            </a:solidFill>
            <a:ln w="76200" cap="flat" cmpd="sng" algn="ctr">
              <a:solidFill>
                <a:srgbClr val="FF99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0" name="TextBox 49"/>
            <p:cNvSpPr txBox="1"/>
            <p:nvPr/>
          </p:nvSpPr>
          <p:spPr>
            <a:xfrm>
              <a:off x="1041400" y="4238353"/>
              <a:ext cx="3581405" cy="348813"/>
            </a:xfrm>
            <a:prstGeom prst="rect">
              <a:avLst/>
            </a:prstGeom>
            <a:noFill/>
          </p:spPr>
          <p:txBody>
            <a:bodyPr wrap="square" rtlCol="0">
              <a:spAutoFit/>
            </a:bodyPr>
            <a:lstStyle/>
            <a:p>
              <a:pPr algn="ctr">
                <a:lnSpc>
                  <a:spcPct val="120000"/>
                </a:lnSpc>
              </a:pPr>
              <a:r>
                <a:rPr lang="en-US" sz="1200" b="1" i="1" dirty="0">
                  <a:solidFill>
                    <a:srgbClr val="FF9900"/>
                  </a:solidFill>
                  <a:latin typeface="Verdana" pitchFamily="34" charset="0"/>
                  <a:sym typeface="Verdana" pitchFamily="34" charset="0"/>
                </a:rPr>
                <a:t>Objection Resolution (as needed)</a:t>
              </a:r>
            </a:p>
          </p:txBody>
        </p:sp>
        <p:sp>
          <p:nvSpPr>
            <p:cNvPr id="51" name="TextBox 50"/>
            <p:cNvSpPr txBox="1"/>
            <p:nvPr/>
          </p:nvSpPr>
          <p:spPr>
            <a:xfrm>
              <a:off x="1117599" y="6278853"/>
              <a:ext cx="3378467" cy="786540"/>
            </a:xfrm>
            <a:prstGeom prst="rect">
              <a:avLst/>
            </a:prstGeom>
            <a:noFill/>
          </p:spPr>
          <p:txBody>
            <a:bodyPr wrap="square" lIns="45720" rIns="45720" rtlCol="0">
              <a:spAutoFit/>
            </a:bodyPr>
            <a:lstStyle/>
            <a:p>
              <a:pPr algn="ctr"/>
              <a:r>
                <a:rPr lang="en-US" sz="1000" dirty="0">
                  <a:solidFill>
                    <a:srgbClr val="000000"/>
                  </a:solidFill>
                  <a:latin typeface="Verdana" pitchFamily="34" charset="0"/>
                  <a:sym typeface="Verdana" pitchFamily="34" charset="0"/>
                </a:rPr>
                <a:t>The State Engineer may choose to </a:t>
              </a:r>
              <a:r>
                <a:rPr lang="en-US" sz="1000" b="1" i="1" dirty="0">
                  <a:solidFill>
                    <a:srgbClr val="000000"/>
                  </a:solidFill>
                  <a:latin typeface="Verdana" pitchFamily="34" charset="0"/>
                  <a:sym typeface="Verdana" pitchFamily="34" charset="0"/>
                </a:rPr>
                <a:t>litigate</a:t>
              </a:r>
              <a:r>
                <a:rPr lang="en-US" sz="1000" dirty="0">
                  <a:solidFill>
                    <a:srgbClr val="000000"/>
                  </a:solidFill>
                  <a:latin typeface="Verdana" pitchFamily="34" charset="0"/>
                  <a:sym typeface="Verdana" pitchFamily="34" charset="0"/>
                </a:rPr>
                <a:t> against any objections, </a:t>
              </a:r>
              <a:r>
                <a:rPr lang="en-US" sz="1000" b="1" i="1" dirty="0">
                  <a:solidFill>
                    <a:srgbClr val="000000"/>
                  </a:solidFill>
                  <a:latin typeface="Verdana" pitchFamily="34" charset="0"/>
                  <a:sym typeface="Verdana" pitchFamily="34" charset="0"/>
                </a:rPr>
                <a:t>negotiate</a:t>
              </a:r>
              <a:r>
                <a:rPr lang="en-US" sz="1000" dirty="0">
                  <a:solidFill>
                    <a:srgbClr val="000000"/>
                  </a:solidFill>
                  <a:latin typeface="Verdana" pitchFamily="34" charset="0"/>
                  <a:sym typeface="Verdana" pitchFamily="34" charset="0"/>
                </a:rPr>
                <a:t> a settlement, or </a:t>
              </a:r>
              <a:r>
                <a:rPr lang="en-US" sz="1000" b="1" i="1" dirty="0">
                  <a:solidFill>
                    <a:srgbClr val="000000"/>
                  </a:solidFill>
                  <a:latin typeface="Verdana" pitchFamily="34" charset="0"/>
                  <a:sym typeface="Verdana" pitchFamily="34" charset="0"/>
                </a:rPr>
                <a:t>seek a voluntary withdrawal</a:t>
              </a:r>
              <a:r>
                <a:rPr lang="en-US" sz="1000" dirty="0">
                  <a:solidFill>
                    <a:srgbClr val="000000"/>
                  </a:solidFill>
                  <a:latin typeface="Verdana" pitchFamily="34" charset="0"/>
                  <a:sym typeface="Verdana" pitchFamily="34" charset="0"/>
                </a:rPr>
                <a:t>. </a:t>
              </a:r>
              <a:endParaRPr lang="en-US" sz="2500" dirty="0">
                <a:solidFill>
                  <a:srgbClr val="000000"/>
                </a:solidFill>
                <a:latin typeface="Gill Sans"/>
                <a:sym typeface="Gill Sans"/>
              </a:endParaRPr>
            </a:p>
          </p:txBody>
        </p:sp>
        <p:sp>
          <p:nvSpPr>
            <p:cNvPr id="29" name="Rectangle 28"/>
            <p:cNvSpPr/>
            <p:nvPr/>
          </p:nvSpPr>
          <p:spPr bwMode="auto">
            <a:xfrm>
              <a:off x="1117600" y="4578078"/>
              <a:ext cx="304800" cy="340893"/>
            </a:xfrm>
            <a:prstGeom prst="rect">
              <a:avLst/>
            </a:prstGeom>
            <a:solidFill>
              <a:srgbClr val="FF9933"/>
            </a:solidFill>
            <a:ln w="25400" cap="flat" cmpd="sng" algn="ctr">
              <a:solidFill>
                <a:srgbClr val="FF9900"/>
              </a:solidFill>
              <a:prstDash val="solid"/>
              <a:round/>
              <a:headEnd type="none" w="med" len="med"/>
              <a:tailEnd type="none" w="med" len="med"/>
            </a:ln>
            <a:effectLst/>
            <a:extLst/>
          </p:spPr>
          <p:txBody>
            <a:bodyPr vert="horz" wrap="square" lIns="0" tIns="45720" rIns="0" bIns="45720" numCol="1" rtlCol="0" anchor="t" anchorCtr="0" compatLnSpc="1">
              <a:prstTxWarp prst="textNoShape">
                <a:avLst/>
              </a:prstTxWarp>
            </a:bodyPr>
            <a:lstStyle/>
            <a:p>
              <a:pPr algn="ctr" defTabSz="822515"/>
              <a:r>
                <a:rPr lang="en-US" sz="1600" b="1" i="1" dirty="0">
                  <a:solidFill>
                    <a:srgbClr val="FFFFFF"/>
                  </a:solidFill>
                  <a:latin typeface="Gill Sans" charset="0"/>
                  <a:sym typeface="Gill Sans" charset="0"/>
                </a:rPr>
                <a:t>11</a:t>
              </a:r>
            </a:p>
          </p:txBody>
        </p:sp>
        <p:grpSp>
          <p:nvGrpSpPr>
            <p:cNvPr id="124" name="Group 123"/>
            <p:cNvGrpSpPr>
              <a:grpSpLocks noChangeAspect="1"/>
            </p:cNvGrpSpPr>
            <p:nvPr/>
          </p:nvGrpSpPr>
          <p:grpSpPr>
            <a:xfrm>
              <a:off x="2162110" y="4760158"/>
              <a:ext cx="1398388" cy="1335817"/>
              <a:chOff x="3285610" y="5361129"/>
              <a:chExt cx="831862" cy="794640"/>
            </a:xfrm>
          </p:grpSpPr>
          <p:sp>
            <p:nvSpPr>
              <p:cNvPr id="137" name="Freeform 136"/>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8"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9"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0"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1" name="Oval 140"/>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2"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3"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4" name="Rectangle 143"/>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5"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6"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7"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8"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49"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0" name="Oval 149"/>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1"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2"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3"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4"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7" name="Group 6"/>
          <p:cNvGrpSpPr/>
          <p:nvPr/>
        </p:nvGrpSpPr>
        <p:grpSpPr>
          <a:xfrm>
            <a:off x="4734880" y="3814518"/>
            <a:ext cx="3060383" cy="2563422"/>
            <a:chOff x="5260975" y="4238353"/>
            <a:chExt cx="3400425" cy="2848247"/>
          </a:xfrm>
        </p:grpSpPr>
        <p:sp>
          <p:nvSpPr>
            <p:cNvPr id="73" name="Round Diagonal Corner Rectangle 72"/>
            <p:cNvSpPr/>
            <p:nvPr/>
          </p:nvSpPr>
          <p:spPr bwMode="auto">
            <a:xfrm flipH="1">
              <a:off x="5260975" y="4578078"/>
              <a:ext cx="3400425" cy="2508522"/>
            </a:xfrm>
            <a:prstGeom prst="round2DiagRect">
              <a:avLst/>
            </a:prstGeom>
            <a:solidFill>
              <a:schemeClr val="bg1"/>
            </a:solidFill>
            <a:ln w="762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74" name="TextBox 73"/>
            <p:cNvSpPr txBox="1"/>
            <p:nvPr/>
          </p:nvSpPr>
          <p:spPr>
            <a:xfrm>
              <a:off x="5260975" y="4238353"/>
              <a:ext cx="3400425" cy="369332"/>
            </a:xfrm>
            <a:prstGeom prst="rect">
              <a:avLst/>
            </a:prstGeom>
            <a:noFill/>
          </p:spPr>
          <p:txBody>
            <a:bodyPr wrap="square" rtlCol="0">
              <a:spAutoFit/>
            </a:bodyPr>
            <a:lstStyle/>
            <a:p>
              <a:pPr algn="ctr">
                <a:lnSpc>
                  <a:spcPct val="120000"/>
                </a:lnSpc>
              </a:pPr>
              <a:r>
                <a:rPr lang="en-US" sz="1300" b="1" i="1" dirty="0">
                  <a:solidFill>
                    <a:srgbClr val="C00000"/>
                  </a:solidFill>
                  <a:latin typeface="Verdana" pitchFamily="34" charset="0"/>
                  <a:sym typeface="Verdana" pitchFamily="34" charset="0"/>
                </a:rPr>
                <a:t>Judicial Decree</a:t>
              </a:r>
            </a:p>
          </p:txBody>
        </p:sp>
        <p:sp>
          <p:nvSpPr>
            <p:cNvPr id="75" name="TextBox 74"/>
            <p:cNvSpPr txBox="1"/>
            <p:nvPr/>
          </p:nvSpPr>
          <p:spPr>
            <a:xfrm>
              <a:off x="5341476" y="6240924"/>
              <a:ext cx="3319923" cy="786540"/>
            </a:xfrm>
            <a:prstGeom prst="rect">
              <a:avLst/>
            </a:prstGeom>
            <a:noFill/>
          </p:spPr>
          <p:txBody>
            <a:bodyPr wrap="square" rtlCol="0">
              <a:spAutoFit/>
            </a:bodyPr>
            <a:lstStyle/>
            <a:p>
              <a:pPr algn="ctr"/>
              <a:r>
                <a:rPr lang="en-US" sz="1000" dirty="0">
                  <a:solidFill>
                    <a:srgbClr val="000000"/>
                  </a:solidFill>
                  <a:latin typeface="Verdana" pitchFamily="34" charset="0"/>
                  <a:sym typeface="Verdana" pitchFamily="34" charset="0"/>
                </a:rPr>
                <a:t>Once objections (if any) are resolved, the court renders a judgment </a:t>
              </a:r>
              <a:r>
                <a:rPr lang="en-US" sz="1000" b="1" i="1" dirty="0">
                  <a:solidFill>
                    <a:srgbClr val="000000"/>
                  </a:solidFill>
                  <a:latin typeface="Verdana" pitchFamily="34" charset="0"/>
                  <a:sym typeface="Verdana" pitchFamily="34" charset="0"/>
                </a:rPr>
                <a:t>confirming</a:t>
              </a:r>
              <a:r>
                <a:rPr lang="en-US" sz="1000" dirty="0">
                  <a:solidFill>
                    <a:srgbClr val="000000"/>
                  </a:solidFill>
                  <a:latin typeface="Verdana" pitchFamily="34" charset="0"/>
                  <a:sym typeface="Verdana" pitchFamily="34" charset="0"/>
                </a:rPr>
                <a:t> the Proposed Determination or </a:t>
              </a:r>
              <a:r>
                <a:rPr lang="en-US" sz="1000" b="1" i="1" dirty="0">
                  <a:solidFill>
                    <a:srgbClr val="000000"/>
                  </a:solidFill>
                  <a:latin typeface="Verdana" pitchFamily="34" charset="0"/>
                  <a:sym typeface="Verdana" pitchFamily="34" charset="0"/>
                </a:rPr>
                <a:t>modifying</a:t>
              </a:r>
              <a:r>
                <a:rPr lang="en-US" sz="1000" dirty="0">
                  <a:solidFill>
                    <a:srgbClr val="000000"/>
                  </a:solidFill>
                  <a:latin typeface="Verdana" pitchFamily="34" charset="0"/>
                  <a:sym typeface="Verdana" pitchFamily="34" charset="0"/>
                </a:rPr>
                <a:t> it based on any objections filed.</a:t>
              </a:r>
              <a:endParaRPr lang="en-US" sz="1000" dirty="0">
                <a:solidFill>
                  <a:srgbClr val="000000"/>
                </a:solidFill>
                <a:latin typeface="Gill Sans"/>
                <a:sym typeface="Gill Sans"/>
              </a:endParaRPr>
            </a:p>
          </p:txBody>
        </p:sp>
        <p:sp>
          <p:nvSpPr>
            <p:cNvPr id="93" name="Rectangle 92"/>
            <p:cNvSpPr/>
            <p:nvPr/>
          </p:nvSpPr>
          <p:spPr bwMode="auto">
            <a:xfrm>
              <a:off x="5260975" y="4578078"/>
              <a:ext cx="304800" cy="340893"/>
            </a:xfrm>
            <a:prstGeom prst="rect">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0" tIns="45720" rIns="0" bIns="45720" numCol="1" rtlCol="0" anchor="t" anchorCtr="0" compatLnSpc="1">
              <a:prstTxWarp prst="textNoShape">
                <a:avLst/>
              </a:prstTxWarp>
            </a:bodyPr>
            <a:lstStyle/>
            <a:p>
              <a:pPr algn="ctr" defTabSz="822515"/>
              <a:r>
                <a:rPr lang="en-US" sz="1600" b="1" i="1" dirty="0">
                  <a:solidFill>
                    <a:srgbClr val="FFFFFF"/>
                  </a:solidFill>
                  <a:latin typeface="Gill Sans" charset="0"/>
                  <a:sym typeface="Gill Sans" charset="0"/>
                </a:rPr>
                <a:t>12</a:t>
              </a:r>
            </a:p>
          </p:txBody>
        </p:sp>
        <p:grpSp>
          <p:nvGrpSpPr>
            <p:cNvPr id="127" name="Group 126"/>
            <p:cNvGrpSpPr>
              <a:grpSpLocks noChangeAspect="1"/>
            </p:cNvGrpSpPr>
            <p:nvPr/>
          </p:nvGrpSpPr>
          <p:grpSpPr>
            <a:xfrm>
              <a:off x="6177268" y="5092817"/>
              <a:ext cx="1737341" cy="1003158"/>
              <a:chOff x="8296536" y="6302105"/>
              <a:chExt cx="962739" cy="555895"/>
            </a:xfrm>
          </p:grpSpPr>
          <p:grpSp>
            <p:nvGrpSpPr>
              <p:cNvPr id="128" name="Group 127"/>
              <p:cNvGrpSpPr>
                <a:grpSpLocks/>
              </p:cNvGrpSpPr>
              <p:nvPr/>
            </p:nvGrpSpPr>
            <p:grpSpPr bwMode="auto">
              <a:xfrm rot="18653719">
                <a:off x="8645681" y="6098184"/>
                <a:ext cx="409674" cy="817515"/>
                <a:chOff x="3580" y="3509"/>
                <a:chExt cx="2404" cy="5748"/>
              </a:xfrm>
            </p:grpSpPr>
            <p:sp>
              <p:nvSpPr>
                <p:cNvPr id="131"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2" name="Rectangle 131"/>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3"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4"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5"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6"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129"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30" name="Rectangle 129"/>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3" name="Group 2"/>
          <p:cNvGrpSpPr/>
          <p:nvPr/>
        </p:nvGrpSpPr>
        <p:grpSpPr>
          <a:xfrm>
            <a:off x="937266" y="1028749"/>
            <a:ext cx="3150367" cy="2577763"/>
            <a:chOff x="1041401" y="1143000"/>
            <a:chExt cx="3500408" cy="2864182"/>
          </a:xfrm>
        </p:grpSpPr>
        <p:sp>
          <p:nvSpPr>
            <p:cNvPr id="4" name="Round Diagonal Corner Rectangle 3"/>
            <p:cNvSpPr/>
            <p:nvPr/>
          </p:nvSpPr>
          <p:spPr bwMode="auto">
            <a:xfrm flipH="1">
              <a:off x="1117600" y="1482725"/>
              <a:ext cx="3400425" cy="2508522"/>
            </a:xfrm>
            <a:prstGeom prst="round2DiagRect">
              <a:avLst/>
            </a:prstGeom>
            <a:solidFill>
              <a:schemeClr val="bg1"/>
            </a:solidFill>
            <a:ln w="76200" cap="flat" cmpd="sng" algn="ctr">
              <a:solidFill>
                <a:srgbClr val="6699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6" name="TextBox 15"/>
            <p:cNvSpPr txBox="1"/>
            <p:nvPr/>
          </p:nvSpPr>
          <p:spPr>
            <a:xfrm>
              <a:off x="1041401" y="1143000"/>
              <a:ext cx="3500408" cy="369332"/>
            </a:xfrm>
            <a:prstGeom prst="rect">
              <a:avLst/>
            </a:prstGeom>
            <a:noFill/>
          </p:spPr>
          <p:txBody>
            <a:bodyPr wrap="square" lIns="0" rIns="0" rtlCol="0">
              <a:spAutoFit/>
            </a:bodyPr>
            <a:lstStyle/>
            <a:p>
              <a:pPr algn="ctr">
                <a:lnSpc>
                  <a:spcPct val="120000"/>
                </a:lnSpc>
              </a:pPr>
              <a:r>
                <a:rPr lang="en-US" sz="1300" b="1" i="1" dirty="0">
                  <a:solidFill>
                    <a:srgbClr val="3366CC"/>
                  </a:solidFill>
                  <a:latin typeface="Verdana" pitchFamily="34" charset="0"/>
                  <a:sym typeface="Verdana" pitchFamily="34" charset="0"/>
                </a:rPr>
                <a:t>Proposed Determination (P.D.)</a:t>
              </a:r>
            </a:p>
          </p:txBody>
        </p:sp>
        <p:sp>
          <p:nvSpPr>
            <p:cNvPr id="18" name="TextBox 17"/>
            <p:cNvSpPr txBox="1"/>
            <p:nvPr/>
          </p:nvSpPr>
          <p:spPr>
            <a:xfrm>
              <a:off x="1117600" y="2878667"/>
              <a:ext cx="3378466" cy="1128515"/>
            </a:xfrm>
            <a:prstGeom prst="rect">
              <a:avLst/>
            </a:prstGeom>
            <a:noFill/>
          </p:spPr>
          <p:txBody>
            <a:bodyPr wrap="square" rtlCol="0">
              <a:spAutoFit/>
            </a:bodyPr>
            <a:lstStyle/>
            <a:p>
              <a:pPr marL="0" lvl="1" algn="ctr"/>
              <a:r>
                <a:rPr lang="en-US" sz="1000" dirty="0">
                  <a:solidFill>
                    <a:srgbClr val="000000"/>
                  </a:solidFill>
                  <a:latin typeface="Verdana" pitchFamily="34" charset="0"/>
                  <a:sym typeface="Verdana" pitchFamily="34" charset="0"/>
                </a:rPr>
                <a:t>Water user’s claims that are filed are </a:t>
              </a:r>
              <a:r>
                <a:rPr lang="en-US" sz="1000" b="1" i="1" dirty="0">
                  <a:solidFill>
                    <a:srgbClr val="000000"/>
                  </a:solidFill>
                  <a:latin typeface="Verdana" pitchFamily="34" charset="0"/>
                  <a:sym typeface="Verdana" pitchFamily="34" charset="0"/>
                </a:rPr>
                <a:t>investigated</a:t>
              </a:r>
              <a:r>
                <a:rPr lang="en-US" sz="1000" dirty="0">
                  <a:solidFill>
                    <a:srgbClr val="000000"/>
                  </a:solidFill>
                  <a:latin typeface="Verdana" pitchFamily="34" charset="0"/>
                  <a:sym typeface="Verdana" pitchFamily="34" charset="0"/>
                </a:rPr>
                <a:t> and </a:t>
              </a:r>
              <a:r>
                <a:rPr lang="en-US" sz="1000" b="1" i="1" dirty="0">
                  <a:solidFill>
                    <a:srgbClr val="000000"/>
                  </a:solidFill>
                  <a:latin typeface="Verdana" pitchFamily="34" charset="0"/>
                  <a:sym typeface="Verdana" pitchFamily="34" charset="0"/>
                </a:rPr>
                <a:t>mapped</a:t>
              </a:r>
              <a:r>
                <a:rPr lang="en-US" sz="1000" dirty="0">
                  <a:solidFill>
                    <a:srgbClr val="000000"/>
                  </a:solidFill>
                  <a:latin typeface="Verdana" pitchFamily="34" charset="0"/>
                  <a:sym typeface="Verdana" pitchFamily="34" charset="0"/>
                </a:rPr>
                <a:t> by the State Engineer and included in the Proposed Determination. A </a:t>
              </a:r>
              <a:r>
                <a:rPr lang="en-US" sz="1000" b="1" i="1" dirty="0">
                  <a:solidFill>
                    <a:srgbClr val="000000"/>
                  </a:solidFill>
                  <a:latin typeface="Verdana" pitchFamily="34" charset="0"/>
                  <a:sym typeface="Verdana" pitchFamily="34" charset="0"/>
                </a:rPr>
                <a:t>public meeting </a:t>
              </a:r>
              <a:r>
                <a:rPr lang="en-US" sz="1000" dirty="0">
                  <a:solidFill>
                    <a:srgbClr val="000000"/>
                  </a:solidFill>
                  <a:latin typeface="Verdana" pitchFamily="34" charset="0"/>
                  <a:sym typeface="Verdana" pitchFamily="34" charset="0"/>
                </a:rPr>
                <a:t>is held once the Proposed Determination is published / filed with the court.</a:t>
              </a:r>
            </a:p>
          </p:txBody>
        </p:sp>
        <p:sp>
          <p:nvSpPr>
            <p:cNvPr id="91" name="Rectangle 90"/>
            <p:cNvSpPr/>
            <p:nvPr/>
          </p:nvSpPr>
          <p:spPr bwMode="auto">
            <a:xfrm>
              <a:off x="1117600" y="1482725"/>
              <a:ext cx="304800" cy="340893"/>
            </a:xfrm>
            <a:prstGeom prst="rect">
              <a:avLst/>
            </a:prstGeom>
            <a:solidFill>
              <a:srgbClr val="6699FF"/>
            </a:solidFill>
            <a:ln w="25400" cap="flat" cmpd="sng" algn="ctr">
              <a:solidFill>
                <a:srgbClr val="66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600" b="1" i="1" dirty="0">
                  <a:solidFill>
                    <a:srgbClr val="FFFFFF"/>
                  </a:solidFill>
                  <a:latin typeface="Gill Sans" charset="0"/>
                  <a:sym typeface="Gill Sans" charset="0"/>
                </a:rPr>
                <a:t>9</a:t>
              </a:r>
              <a:endParaRPr lang="en-US" sz="1800" b="1" i="1" dirty="0">
                <a:solidFill>
                  <a:srgbClr val="FFFFFF"/>
                </a:solidFill>
                <a:latin typeface="Gill Sans" charset="0"/>
                <a:sym typeface="Gill Sans" charset="0"/>
              </a:endParaRPr>
            </a:p>
          </p:txBody>
        </p:sp>
        <p:grpSp>
          <p:nvGrpSpPr>
            <p:cNvPr id="95" name="Group 94"/>
            <p:cNvGrpSpPr>
              <a:grpSpLocks noChangeAspect="1"/>
            </p:cNvGrpSpPr>
            <p:nvPr/>
          </p:nvGrpSpPr>
          <p:grpSpPr>
            <a:xfrm>
              <a:off x="1422440" y="1615464"/>
              <a:ext cx="1665447" cy="1121522"/>
              <a:chOff x="10455606" y="1138633"/>
              <a:chExt cx="1138047" cy="766367"/>
            </a:xfrm>
          </p:grpSpPr>
          <p:sp>
            <p:nvSpPr>
              <p:cNvPr id="96" name="Rounded Rectangle 95"/>
              <p:cNvSpPr/>
              <p:nvPr/>
            </p:nvSpPr>
            <p:spPr bwMode="auto">
              <a:xfrm>
                <a:off x="10492486" y="1143000"/>
                <a:ext cx="1101167" cy="762000"/>
              </a:xfrm>
              <a:prstGeom prst="roundRect">
                <a:avLst/>
              </a:prstGeom>
              <a:noFill/>
              <a:ln w="381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cxnSp>
            <p:nvCxnSpPr>
              <p:cNvPr id="97" name="Straight Connector 96"/>
              <p:cNvCxnSpPr/>
              <p:nvPr/>
            </p:nvCxnSpPr>
            <p:spPr bwMode="auto">
              <a:xfrm>
                <a:off x="10760936" y="18288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p:cNvCxnSpPr/>
              <p:nvPr/>
            </p:nvCxnSpPr>
            <p:spPr bwMode="auto">
              <a:xfrm>
                <a:off x="10760936" y="16764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10760936" y="1524000"/>
                <a:ext cx="73152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 Box 256"/>
              <p:cNvSpPr txBox="1">
                <a:spLocks noChangeArrowheads="1"/>
              </p:cNvSpPr>
              <p:nvPr/>
            </p:nvSpPr>
            <p:spPr bwMode="auto">
              <a:xfrm>
                <a:off x="10535313" y="1138633"/>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1000" b="1" dirty="0">
                    <a:solidFill>
                      <a:srgbClr val="000000"/>
                    </a:solidFill>
                    <a:latin typeface="Verdana"/>
                    <a:ea typeface="Times New Roman"/>
                    <a:sym typeface="Gill Sans"/>
                  </a:rPr>
                  <a:t>PROPOSED</a:t>
                </a:r>
              </a:p>
              <a:p>
                <a:pPr algn="ctr">
                  <a:spcBef>
                    <a:spcPts val="0"/>
                  </a:spcBef>
                  <a:spcAft>
                    <a:spcPts val="0"/>
                  </a:spcAft>
                </a:pPr>
                <a:r>
                  <a:rPr lang="en-US" sz="1000" b="1" dirty="0">
                    <a:solidFill>
                      <a:srgbClr val="000000"/>
                    </a:solidFill>
                    <a:latin typeface="Verdana"/>
                    <a:ea typeface="Times New Roman"/>
                    <a:sym typeface="Gill Sans"/>
                  </a:rPr>
                  <a:t>DETERMINATION</a:t>
                </a:r>
                <a:endParaRPr lang="en-US" sz="1000" b="1" dirty="0">
                  <a:solidFill>
                    <a:srgbClr val="000000"/>
                  </a:solidFill>
                  <a:latin typeface="Times New Roman"/>
                  <a:ea typeface="Times New Roman"/>
                  <a:sym typeface="Gill Sans"/>
                </a:endParaRPr>
              </a:p>
              <a:p>
                <a:pPr algn="ctr">
                  <a:spcBef>
                    <a:spcPts val="0"/>
                  </a:spcBef>
                  <a:spcAft>
                    <a:spcPts val="0"/>
                  </a:spcAft>
                </a:pPr>
                <a:r>
                  <a:rPr lang="en-US" sz="1000" b="1" dirty="0">
                    <a:solidFill>
                      <a:srgbClr val="000000"/>
                    </a:solidFill>
                    <a:latin typeface="Verdana"/>
                    <a:ea typeface="Times New Roman"/>
                    <a:sym typeface="Gill Sans"/>
                  </a:rPr>
                  <a:t> </a:t>
                </a:r>
                <a:endParaRPr lang="en-US" sz="1000" b="1" dirty="0">
                  <a:solidFill>
                    <a:srgbClr val="000000"/>
                  </a:solidFill>
                  <a:latin typeface="Times New Roman"/>
                  <a:ea typeface="Times New Roman"/>
                  <a:sym typeface="Gill Sans"/>
                </a:endParaRPr>
              </a:p>
            </p:txBody>
          </p:sp>
          <p:sp>
            <p:nvSpPr>
              <p:cNvPr id="101" name="Rectangle 100"/>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2" name="Rectangle 101"/>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103" name="Rectangle 102"/>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cxnSp>
            <p:nvCxnSpPr>
              <p:cNvPr id="104" name="Straight Connector 103"/>
              <p:cNvCxnSpPr/>
              <p:nvPr/>
            </p:nvCxnSpPr>
            <p:spPr bwMode="auto">
              <a:xfrm>
                <a:off x="10455606" y="1264181"/>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a:off x="10455606" y="1350664"/>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p:cNvCxnSpPr/>
              <p:nvPr/>
            </p:nvCxnSpPr>
            <p:spPr bwMode="auto">
              <a:xfrm>
                <a:off x="10455606" y="1437147"/>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p:cNvCxnSpPr/>
              <p:nvPr/>
            </p:nvCxnSpPr>
            <p:spPr bwMode="auto">
              <a:xfrm>
                <a:off x="10455606" y="1523630"/>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a:off x="10455606" y="1610113"/>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p:cNvCxnSpPr/>
              <p:nvPr/>
            </p:nvCxnSpPr>
            <p:spPr bwMode="auto">
              <a:xfrm>
                <a:off x="10455606" y="1696596"/>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a:off x="10455606" y="1783080"/>
                <a:ext cx="91440" cy="0"/>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2" name="Group 111"/>
            <p:cNvGrpSpPr>
              <a:grpSpLocks noChangeAspect="1"/>
            </p:cNvGrpSpPr>
            <p:nvPr/>
          </p:nvGrpSpPr>
          <p:grpSpPr bwMode="auto">
            <a:xfrm>
              <a:off x="3207536" y="1631275"/>
              <a:ext cx="1112743" cy="1115855"/>
              <a:chOff x="12199" y="6038"/>
              <a:chExt cx="1886" cy="1688"/>
            </a:xfrm>
          </p:grpSpPr>
          <p:sp>
            <p:nvSpPr>
              <p:cNvPr id="114" name="Rectangle 113"/>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15" name="Freeform 114"/>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16" name="Freeform 11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2" name="Freeform 121"/>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3" name="Freeform 122"/>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5" name="Freeform 124"/>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26" name="Freeform 125"/>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5" name="Freeform 154"/>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6" name="Freeform 155"/>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7" name="Freeform 156"/>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8" name="Freeform 157"/>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59" name="Freeform 158"/>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0" name="Freeform 159"/>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1" name="Freeform 160"/>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2" name="Freeform 161"/>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3" name="Freeform 162"/>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4" name="Freeform 163"/>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5" name="Freeform 164"/>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6" name="Freeform 165"/>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7" name="Freeform 166"/>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8" name="Freeform 167"/>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69" name="Freeform 168"/>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0" name="Freeform 169"/>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1" name="Freeform 170"/>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2" name="Freeform 171"/>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73" name="Freeform 172"/>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sp>
        <p:nvSpPr>
          <p:cNvPr id="174" name="Rectangle 3"/>
          <p:cNvSpPr>
            <a:spLocks/>
          </p:cNvSpPr>
          <p:nvPr/>
        </p:nvSpPr>
        <p:spPr bwMode="auto">
          <a:xfrm>
            <a:off x="918966" y="384081"/>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Proposed Determination</a:t>
            </a:r>
          </a:p>
        </p:txBody>
      </p:sp>
    </p:spTree>
    <p:extLst>
      <p:ext uri="{BB962C8B-B14F-4D97-AF65-F5344CB8AC3E}">
        <p14:creationId xmlns:p14="http://schemas.microsoft.com/office/powerpoint/2010/main" val="19130468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Proposed Determination</a:t>
            </a:r>
          </a:p>
        </p:txBody>
      </p:sp>
      <p:pic>
        <p:nvPicPr>
          <p:cNvPr id="49156" name="Picture 4"/>
          <p:cNvPicPr>
            <a:picLocks noChangeAspect="1"/>
          </p:cNvPicPr>
          <p:nvPr/>
        </p:nvPicPr>
        <p:blipFill>
          <a:blip r:embed="rId3"/>
          <a:srcRect/>
          <a:stretch>
            <a:fillRect/>
          </a:stretch>
        </p:blipFill>
        <p:spPr bwMode="auto">
          <a:xfrm>
            <a:off x="937261" y="1051560"/>
            <a:ext cx="4737735" cy="3620453"/>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9155" name="Picture 3"/>
          <p:cNvPicPr>
            <a:picLocks noChangeAspect="1"/>
          </p:cNvPicPr>
          <p:nvPr/>
        </p:nvPicPr>
        <p:blipFill>
          <a:blip r:embed="rId4"/>
          <a:srcRect/>
          <a:stretch>
            <a:fillRect/>
          </a:stretch>
        </p:blipFill>
        <p:spPr bwMode="auto">
          <a:xfrm>
            <a:off x="3826193" y="1578769"/>
            <a:ext cx="4606290" cy="3497580"/>
          </a:xfrm>
          <a:prstGeom prst="rect">
            <a:avLst/>
          </a:prstGeom>
          <a:noFill/>
          <a:ln w="25400">
            <a:solidFill>
              <a:srgbClr val="000000"/>
            </a:solidFill>
            <a:miter lim="800000"/>
            <a:headEnd/>
            <a:tailEnd/>
          </a:ln>
          <a:effectLst>
            <a:outerShdw blurRad="57150" dist="50800" dir="2700000" algn="tl" rotWithShape="0">
              <a:srgbClr val="000000">
                <a:alpha val="39999"/>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7653" name="TextBox 5"/>
          <p:cNvSpPr txBox="1">
            <a:spLocks noChangeArrowheads="1"/>
          </p:cNvSpPr>
          <p:nvPr/>
        </p:nvSpPr>
        <p:spPr bwMode="auto">
          <a:xfrm>
            <a:off x="410052" y="5029200"/>
            <a:ext cx="7453788" cy="15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5" tIns="41148" rIns="82295" bIns="41148">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spcBef>
                <a:spcPts val="600"/>
              </a:spcBef>
              <a:buFont typeface="Arial" pitchFamily="34" charset="0"/>
              <a:buChar char="•"/>
            </a:pPr>
            <a:r>
              <a:rPr lang="en-US" sz="1300" dirty="0">
                <a:solidFill>
                  <a:srgbClr val="FF0000"/>
                </a:solidFill>
                <a:latin typeface="Verdana" pitchFamily="34" charset="0"/>
              </a:rPr>
              <a:t>Represents State Engineer’s official recommendation of rights within an adjudication boundary.</a:t>
            </a:r>
          </a:p>
          <a:p>
            <a:pPr eaLnBrk="1" hangingPunct="1">
              <a:spcBef>
                <a:spcPts val="600"/>
              </a:spcBef>
              <a:buFont typeface="Arial" pitchFamily="34" charset="0"/>
              <a:buChar char="•"/>
            </a:pPr>
            <a:r>
              <a:rPr lang="en-US" sz="1300" dirty="0">
                <a:solidFill>
                  <a:schemeClr val="tx1"/>
                </a:solidFill>
                <a:latin typeface="Verdana" pitchFamily="34" charset="0"/>
              </a:rPr>
              <a:t>Filed with the District Court.</a:t>
            </a:r>
          </a:p>
          <a:p>
            <a:pPr eaLnBrk="1" hangingPunct="1">
              <a:spcBef>
                <a:spcPts val="600"/>
              </a:spcBef>
              <a:buFont typeface="Arial" pitchFamily="34" charset="0"/>
              <a:buChar char="•"/>
            </a:pPr>
            <a:r>
              <a:rPr lang="en-US" sz="1300" dirty="0">
                <a:solidFill>
                  <a:schemeClr val="tx1"/>
                </a:solidFill>
                <a:latin typeface="Verdana" pitchFamily="34" charset="0"/>
              </a:rPr>
              <a:t>Distributed to water users within the adjudication boundary.</a:t>
            </a:r>
          </a:p>
          <a:p>
            <a:pPr eaLnBrk="1" hangingPunct="1">
              <a:spcBef>
                <a:spcPts val="600"/>
              </a:spcBef>
              <a:buFont typeface="Arial" pitchFamily="34" charset="0"/>
              <a:buChar char="•"/>
            </a:pPr>
            <a:r>
              <a:rPr lang="en-US" sz="1300" dirty="0">
                <a:solidFill>
                  <a:schemeClr val="tx1"/>
                </a:solidFill>
                <a:latin typeface="Verdana" pitchFamily="34" charset="0"/>
              </a:rPr>
              <a:t>Public meeting held to discuss the proposed determination  and answer questions.</a:t>
            </a:r>
          </a:p>
          <a:p>
            <a:pPr eaLnBrk="1" hangingPunct="1">
              <a:spcBef>
                <a:spcPts val="600"/>
              </a:spcBef>
              <a:buFont typeface="Arial" pitchFamily="34" charset="0"/>
              <a:buChar char="•"/>
            </a:pPr>
            <a:endParaRPr lang="en-US" sz="1300" dirty="0">
              <a:latin typeface="Verdana" pitchFamily="34" charset="0"/>
            </a:endParaRPr>
          </a:p>
        </p:txBody>
      </p:sp>
    </p:spTree>
    <p:extLst>
      <p:ext uri="{BB962C8B-B14F-4D97-AF65-F5344CB8AC3E}">
        <p14:creationId xmlns:p14="http://schemas.microsoft.com/office/powerpoint/2010/main" val="30281765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_WRT Photo Contests (all years)\2015 WRT Photo Contest\22. Arch Sunrise.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5000"/>
                    </a14:imgEffect>
                    <a14:imgEffect>
                      <a14:saturation sat="120000"/>
                    </a14:imgEffect>
                  </a14:imgLayer>
                </a14:imgProps>
              </a:ext>
              <a:ext uri="{28A0092B-C50C-407E-A947-70E740481C1C}">
                <a14:useLocalDpi xmlns:a14="http://schemas.microsoft.com/office/drawing/2010/main" val="0"/>
              </a:ext>
            </a:extLst>
          </a:blip>
          <a:srcRect l="2422" r="3843"/>
          <a:stretch/>
        </p:blipFill>
        <p:spPr bwMode="auto">
          <a:xfrm>
            <a:off x="-24581" y="0"/>
            <a:ext cx="9216576" cy="68653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2400" y="304850"/>
            <a:ext cx="8229600" cy="1362075"/>
          </a:xfrm>
        </p:spPr>
        <p:txBody>
          <a:bodyPr/>
          <a:lstStyle/>
          <a:p>
            <a:r>
              <a:rPr lang="en-US" sz="3600" i="1" dirty="0">
                <a:latin typeface="Verdana" panose="020B0604030504040204" pitchFamily="34" charset="0"/>
                <a:ea typeface="Verdana" panose="020B0604030504040204" pitchFamily="34" charset="0"/>
                <a:cs typeface="Verdana" panose="020B0604030504040204" pitchFamily="34" charset="0"/>
              </a:rPr>
              <a:t>Moving towards a Decree</a:t>
            </a:r>
          </a:p>
        </p:txBody>
      </p:sp>
    </p:spTree>
    <p:extLst>
      <p:ext uri="{BB962C8B-B14F-4D97-AF65-F5344CB8AC3E}">
        <p14:creationId xmlns:p14="http://schemas.microsoft.com/office/powerpoint/2010/main" val="414903343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Decrees</a:t>
            </a:r>
          </a:p>
        </p:txBody>
      </p:sp>
      <p:sp>
        <p:nvSpPr>
          <p:cNvPr id="29699" name="TextBox 4"/>
          <p:cNvSpPr txBox="1">
            <a:spLocks noChangeArrowheads="1"/>
          </p:cNvSpPr>
          <p:nvPr/>
        </p:nvSpPr>
        <p:spPr bwMode="auto">
          <a:xfrm>
            <a:off x="4572000" y="1115854"/>
            <a:ext cx="4183380" cy="348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2" tIns="41148" rIns="82292" bIns="41148">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300" dirty="0">
                <a:latin typeface="Verdana" pitchFamily="34" charset="0"/>
              </a:rPr>
              <a:t>In the “early” days, one Proposed Determination was published for one river drainage (e.g. Weber &amp; Sevier Rivers).</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b="1" i="1" dirty="0">
                <a:latin typeface="Verdana" pitchFamily="34" charset="0"/>
              </a:rPr>
              <a:t>Interlocutory </a:t>
            </a:r>
            <a:r>
              <a:rPr lang="en-US" sz="1300" dirty="0">
                <a:latin typeface="Verdana" pitchFamily="34" charset="0"/>
              </a:rPr>
              <a:t>or </a:t>
            </a:r>
            <a:r>
              <a:rPr lang="en-US" sz="1300" b="1" i="1" dirty="0">
                <a:latin typeface="Verdana" pitchFamily="34" charset="0"/>
              </a:rPr>
              <a:t>Partial Decrees </a:t>
            </a:r>
            <a:r>
              <a:rPr lang="en-US" sz="1300" dirty="0">
                <a:latin typeface="Verdana" pitchFamily="34" charset="0"/>
              </a:rPr>
              <a:t>are often issued for sub-divisions of the river drainage.</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b="1" i="1" dirty="0">
                <a:latin typeface="Verdana" pitchFamily="34" charset="0"/>
              </a:rPr>
              <a:t>Federal Reserved Water Rights</a:t>
            </a:r>
            <a:r>
              <a:rPr lang="en-US" sz="1300" dirty="0">
                <a:latin typeface="Verdana" pitchFamily="34" charset="0"/>
              </a:rPr>
              <a:t> are often omitted from any interlocutory decree due to on-going negotiations or lack of Federal joinder.</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dirty="0">
                <a:latin typeface="Verdana" pitchFamily="34" charset="0"/>
              </a:rPr>
              <a:t>Decrees often include language </a:t>
            </a:r>
            <a:r>
              <a:rPr lang="en-US" sz="1300" b="1" dirty="0">
                <a:latin typeface="Verdana" pitchFamily="34" charset="0"/>
              </a:rPr>
              <a:t>closing</a:t>
            </a:r>
            <a:r>
              <a:rPr lang="en-US" sz="1300" dirty="0">
                <a:latin typeface="Verdana" pitchFamily="34" charset="0"/>
              </a:rPr>
              <a:t> the respective basin from additional </a:t>
            </a:r>
            <a:r>
              <a:rPr lang="en-US" sz="1300" b="1" dirty="0">
                <a:latin typeface="Verdana" pitchFamily="34" charset="0"/>
              </a:rPr>
              <a:t>diligence</a:t>
            </a:r>
            <a:r>
              <a:rPr lang="en-US" sz="1300" dirty="0">
                <a:latin typeface="Verdana" pitchFamily="34" charset="0"/>
              </a:rPr>
              <a:t> claims.</a:t>
            </a:r>
          </a:p>
          <a:p>
            <a:pPr eaLnBrk="1" hangingPunct="1">
              <a:buFont typeface="Arial" pitchFamily="34" charset="0"/>
              <a:buChar char="•"/>
            </a:pPr>
            <a:endParaRPr lang="en-US" sz="1300" dirty="0">
              <a:latin typeface="Verdana" pitchFamily="34" charset="0"/>
            </a:endParaRPr>
          </a:p>
        </p:txBody>
      </p:sp>
      <p:pic>
        <p:nvPicPr>
          <p:cNvPr id="1030" name="Picture 6" descr="http://t2.gstatic.com/images?q=tbn:ANd9GcRlfVpZu6dznMOY6vjf6TdzCaaNeX8vJ5Y_WyBvH87Ov3-m4YfS"/>
          <p:cNvPicPr>
            <a:picLocks noChangeAspect="1" noChangeArrowheads="1"/>
          </p:cNvPicPr>
          <p:nvPr/>
        </p:nvPicPr>
        <p:blipFill>
          <a:blip r:embed="rId3"/>
          <a:srcRect/>
          <a:stretch>
            <a:fillRect/>
          </a:stretch>
        </p:blipFill>
        <p:spPr bwMode="auto">
          <a:xfrm>
            <a:off x="4622624" y="4781246"/>
            <a:ext cx="1736191" cy="1637826"/>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2" name="Rectangular Callout 11"/>
          <p:cNvSpPr/>
          <p:nvPr/>
        </p:nvSpPr>
        <p:spPr bwMode="auto">
          <a:xfrm>
            <a:off x="5930702" y="4645012"/>
            <a:ext cx="1460698" cy="384188"/>
          </a:xfrm>
          <a:prstGeom prst="wedgeRectCallout">
            <a:avLst>
              <a:gd name="adj1" fmla="val -75894"/>
              <a:gd name="adj2" fmla="val 95391"/>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lIns="82292" tIns="41148" rIns="82292" bIns="41148"/>
          <a:lstStyle/>
          <a:p>
            <a:pPr algn="ctr">
              <a:defRPr/>
            </a:pPr>
            <a:r>
              <a:rPr lang="en-US" sz="1100" b="1" i="1" dirty="0">
                <a:solidFill>
                  <a:srgbClr val="000000"/>
                </a:solidFill>
                <a:sym typeface="Gill Sans" charset="0"/>
              </a:rPr>
              <a:t>…but what about Federal rights?</a:t>
            </a:r>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0657" y="956043"/>
            <a:ext cx="4089577" cy="5292395"/>
          </a:xfrm>
          <a:prstGeom prst="rect">
            <a:avLst/>
          </a:prstGeom>
        </p:spPr>
      </p:pic>
    </p:spTree>
    <p:extLst>
      <p:ext uri="{BB962C8B-B14F-4D97-AF65-F5344CB8AC3E}">
        <p14:creationId xmlns:p14="http://schemas.microsoft.com/office/powerpoint/2010/main" val="4277582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p:cNvSpPr>
          <p:nvPr/>
        </p:nvSpPr>
        <p:spPr bwMode="auto">
          <a:xfrm>
            <a:off x="922973" y="205740"/>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Frequently Asked Question?</a:t>
            </a:r>
            <a:endParaRPr lang="en-US" sz="1800" b="1" i="1" dirty="0">
              <a:solidFill>
                <a:srgbClr val="000000"/>
              </a:solidFill>
              <a:latin typeface="Verdana" pitchFamily="34" charset="0"/>
              <a:sym typeface="Verdana" pitchFamily="34" charset="0"/>
            </a:endParaRPr>
          </a:p>
        </p:txBody>
      </p:sp>
      <p:sp>
        <p:nvSpPr>
          <p:cNvPr id="30723" name="Rectangle 4"/>
          <p:cNvSpPr>
            <a:spLocks/>
          </p:cNvSpPr>
          <p:nvPr/>
        </p:nvSpPr>
        <p:spPr bwMode="auto">
          <a:xfrm>
            <a:off x="320040" y="1714500"/>
            <a:ext cx="850392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nSpc>
                <a:spcPct val="120000"/>
              </a:lnSpc>
            </a:pPr>
            <a:r>
              <a:rPr lang="en-US" sz="1400" b="1" dirty="0">
                <a:solidFill>
                  <a:srgbClr val="000000"/>
                </a:solidFill>
                <a:latin typeface="Verdana" pitchFamily="34" charset="0"/>
                <a:sym typeface="Verdana" pitchFamily="34" charset="0"/>
              </a:rPr>
              <a:t>What if a water user chooses not to participate in a general adjudication?</a:t>
            </a:r>
          </a:p>
          <a:p>
            <a:pPr marL="621302" lvl="1" indent="-209959">
              <a:lnSpc>
                <a:spcPct val="120000"/>
              </a:lnSpc>
              <a:buFontTx/>
              <a:buChar char="•"/>
            </a:pPr>
            <a:r>
              <a:rPr lang="en-US" sz="1400" i="1" dirty="0">
                <a:solidFill>
                  <a:srgbClr val="FF0000"/>
                </a:solidFill>
                <a:latin typeface="Verdana" pitchFamily="34" charset="0"/>
                <a:sym typeface="Verdana" pitchFamily="34" charset="0"/>
              </a:rPr>
              <a:t>They risk forfeiture of any rights not claimed and the loss of their right to appeal or object to the proposed determination.</a:t>
            </a:r>
          </a:p>
          <a:p>
            <a:pPr>
              <a:lnSpc>
                <a:spcPct val="120000"/>
              </a:lnSpc>
            </a:pPr>
            <a:endParaRPr lang="en-US" sz="1400" dirty="0">
              <a:solidFill>
                <a:srgbClr val="000000"/>
              </a:solidFill>
              <a:latin typeface="Verdana" pitchFamily="34" charset="0"/>
              <a:sym typeface="Verdana" pitchFamily="34" charset="0"/>
            </a:endParaRPr>
          </a:p>
          <a:p>
            <a:pPr>
              <a:lnSpc>
                <a:spcPct val="120000"/>
              </a:lnSpc>
            </a:pPr>
            <a:r>
              <a:rPr lang="en-US" sz="1400" b="1" dirty="0">
                <a:solidFill>
                  <a:srgbClr val="000000"/>
                </a:solidFill>
                <a:latin typeface="Verdana" pitchFamily="34" charset="0"/>
                <a:sym typeface="Verdana" pitchFamily="34" charset="0"/>
              </a:rPr>
              <a:t>What does it mean if the status of a water right says “disallowed”?</a:t>
            </a:r>
          </a:p>
          <a:p>
            <a:pPr marL="621302" lvl="1" indent="-209959">
              <a:lnSpc>
                <a:spcPct val="120000"/>
              </a:lnSpc>
              <a:buFontTx/>
              <a:buChar char="•"/>
            </a:pPr>
            <a:r>
              <a:rPr lang="en-US" sz="1400" i="1" dirty="0">
                <a:solidFill>
                  <a:srgbClr val="FF0000"/>
                </a:solidFill>
                <a:latin typeface="Verdana" pitchFamily="34" charset="0"/>
                <a:sym typeface="Verdana" pitchFamily="34" charset="0"/>
              </a:rPr>
              <a:t>There may be many reasons, but water rights are generally disallowed based on evidence of non-use (i.e., forfeiture).</a:t>
            </a:r>
          </a:p>
          <a:p>
            <a:pPr>
              <a:lnSpc>
                <a:spcPct val="120000"/>
              </a:lnSpc>
            </a:pPr>
            <a:endParaRPr lang="en-US" sz="1400" dirty="0">
              <a:solidFill>
                <a:srgbClr val="FF0000"/>
              </a:solidFill>
              <a:latin typeface="Verdana" pitchFamily="34" charset="0"/>
              <a:sym typeface="Verdana" pitchFamily="34" charset="0"/>
            </a:endParaRPr>
          </a:p>
          <a:p>
            <a:pPr>
              <a:lnSpc>
                <a:spcPct val="120000"/>
              </a:lnSpc>
            </a:pPr>
            <a:r>
              <a:rPr lang="en-US" sz="1400" b="1" dirty="0">
                <a:solidFill>
                  <a:srgbClr val="000000"/>
                </a:solidFill>
                <a:latin typeface="Verdana" pitchFamily="34" charset="0"/>
                <a:sym typeface="Verdana" pitchFamily="34" charset="0"/>
              </a:rPr>
              <a:t>Lastly…</a:t>
            </a:r>
            <a:r>
              <a:rPr lang="en-US" sz="1400" b="1" dirty="0">
                <a:solidFill>
                  <a:srgbClr val="FF0000"/>
                </a:solidFill>
                <a:latin typeface="Verdana" pitchFamily="34" charset="0"/>
                <a:sym typeface="Verdana" pitchFamily="34" charset="0"/>
              </a:rPr>
              <a:t> </a:t>
            </a:r>
          </a:p>
          <a:p>
            <a:pPr marL="621302" lvl="1" indent="-209959">
              <a:lnSpc>
                <a:spcPct val="120000"/>
              </a:lnSpc>
              <a:buFontTx/>
              <a:buChar char="•"/>
            </a:pPr>
            <a:r>
              <a:rPr lang="en-US" sz="1400" i="1" dirty="0">
                <a:solidFill>
                  <a:srgbClr val="FF0000"/>
                </a:solidFill>
                <a:latin typeface="Verdana" pitchFamily="34" charset="0"/>
                <a:sym typeface="Verdana" pitchFamily="34" charset="0"/>
              </a:rPr>
              <a:t>Grand Juries are typically </a:t>
            </a:r>
            <a:r>
              <a:rPr lang="en-US" sz="1400" b="1" i="1" dirty="0">
                <a:solidFill>
                  <a:srgbClr val="FF0000"/>
                </a:solidFill>
                <a:latin typeface="Verdana" pitchFamily="34" charset="0"/>
                <a:sym typeface="Verdana" pitchFamily="34" charset="0"/>
              </a:rPr>
              <a:t>NOT</a:t>
            </a:r>
            <a:r>
              <a:rPr lang="en-US" sz="1400" i="1" dirty="0">
                <a:solidFill>
                  <a:srgbClr val="FF0000"/>
                </a:solidFill>
                <a:latin typeface="Verdana" pitchFamily="34" charset="0"/>
                <a:sym typeface="Verdana" pitchFamily="34" charset="0"/>
              </a:rPr>
              <a:t> a part of the Adjudication Process</a:t>
            </a:r>
          </a:p>
        </p:txBody>
      </p:sp>
    </p:spTree>
    <p:extLst>
      <p:ext uri="{BB962C8B-B14F-4D97-AF65-F5344CB8AC3E}">
        <p14:creationId xmlns:p14="http://schemas.microsoft.com/office/powerpoint/2010/main" val="13332515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p:cNvSpPr>
          <p:nvPr/>
        </p:nvSpPr>
        <p:spPr bwMode="auto">
          <a:xfrm>
            <a:off x="922973" y="651510"/>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200" b="1" i="1">
                <a:solidFill>
                  <a:srgbClr val="000000"/>
                </a:solidFill>
                <a:latin typeface="Verdana" pitchFamily="34" charset="0"/>
                <a:sym typeface="Verdana" pitchFamily="34" charset="0"/>
              </a:rPr>
              <a:t>Who can I contact to discuss the </a:t>
            </a:r>
          </a:p>
          <a:p>
            <a:pPr algn="ctr"/>
            <a:r>
              <a:rPr lang="en-US" sz="2200" b="1" i="1">
                <a:solidFill>
                  <a:srgbClr val="000000"/>
                </a:solidFill>
                <a:latin typeface="Verdana" pitchFamily="34" charset="0"/>
                <a:sym typeface="Verdana" pitchFamily="34" charset="0"/>
              </a:rPr>
              <a:t>Adjudication Process?</a:t>
            </a:r>
            <a:endParaRPr lang="en-US" sz="1600" b="1" i="1">
              <a:solidFill>
                <a:srgbClr val="000000"/>
              </a:solidFill>
              <a:latin typeface="Verdana" pitchFamily="34" charset="0"/>
              <a:sym typeface="Verdana" pitchFamily="34" charset="0"/>
            </a:endParaRPr>
          </a:p>
        </p:txBody>
      </p:sp>
      <p:sp>
        <p:nvSpPr>
          <p:cNvPr id="32772" name="Rectangle 6"/>
          <p:cNvSpPr>
            <a:spLocks/>
          </p:cNvSpPr>
          <p:nvPr/>
        </p:nvSpPr>
        <p:spPr bwMode="auto">
          <a:xfrm>
            <a:off x="1417320" y="5212080"/>
            <a:ext cx="63779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73" indent="-209973" algn="ctr">
              <a:lnSpc>
                <a:spcPct val="120000"/>
              </a:lnSpc>
            </a:pPr>
            <a:r>
              <a:rPr lang="en-US" sz="1300" b="1" i="1" dirty="0">
                <a:solidFill>
                  <a:srgbClr val="0066CC"/>
                </a:solidFill>
                <a:latin typeface="Verdana" pitchFamily="34" charset="0"/>
                <a:sym typeface="Verdana" pitchFamily="34" charset="0"/>
              </a:rPr>
              <a:t>Utah Division of Water Rights</a:t>
            </a:r>
          </a:p>
          <a:p>
            <a:pPr marL="209973" indent="-209973" algn="ctr">
              <a:lnSpc>
                <a:spcPct val="120000"/>
              </a:lnSpc>
            </a:pPr>
            <a:r>
              <a:rPr lang="en-US" sz="1300" b="1" dirty="0">
                <a:solidFill>
                  <a:srgbClr val="000000"/>
                </a:solidFill>
                <a:latin typeface="Verdana" pitchFamily="34" charset="0"/>
                <a:sym typeface="Verdana" pitchFamily="34" charset="0"/>
              </a:rPr>
              <a:t>1594 West North Temple</a:t>
            </a:r>
          </a:p>
          <a:p>
            <a:pPr marL="209973" indent="-209973" algn="ctr">
              <a:lnSpc>
                <a:spcPct val="120000"/>
              </a:lnSpc>
            </a:pPr>
            <a:r>
              <a:rPr lang="en-US" sz="1300" b="1" dirty="0">
                <a:solidFill>
                  <a:srgbClr val="000000"/>
                </a:solidFill>
                <a:latin typeface="Verdana" pitchFamily="34" charset="0"/>
                <a:sym typeface="Verdana" pitchFamily="34" charset="0"/>
              </a:rPr>
              <a:t>Suite 220, PO Box 146300</a:t>
            </a:r>
          </a:p>
          <a:p>
            <a:pPr marL="209973" indent="-209973" algn="ctr">
              <a:lnSpc>
                <a:spcPct val="120000"/>
              </a:lnSpc>
            </a:pPr>
            <a:r>
              <a:rPr lang="en-US" sz="1300" b="1" dirty="0">
                <a:solidFill>
                  <a:srgbClr val="000000"/>
                </a:solidFill>
                <a:latin typeface="Verdana" pitchFamily="34" charset="0"/>
                <a:sym typeface="Verdana" pitchFamily="34" charset="0"/>
              </a:rPr>
              <a:t>Salt Lake City, UT 84114-6300</a:t>
            </a:r>
          </a:p>
          <a:p>
            <a:pPr marL="209973" indent="-209973" algn="ctr">
              <a:lnSpc>
                <a:spcPct val="120000"/>
              </a:lnSpc>
            </a:pPr>
            <a:r>
              <a:rPr lang="en-US" sz="1400" b="1" i="1" dirty="0">
                <a:solidFill>
                  <a:srgbClr val="000000"/>
                </a:solidFill>
                <a:latin typeface="Gill Sans"/>
                <a:sym typeface="Verdana" pitchFamily="34" charset="0"/>
                <a:hlinkClick r:id="rId3"/>
              </a:rPr>
              <a:t>www.waterrights.utah.gov</a:t>
            </a:r>
            <a:endParaRPr lang="en-US" sz="1400" i="1" dirty="0">
              <a:solidFill>
                <a:srgbClr val="000000"/>
              </a:solidFill>
              <a:latin typeface="Verdana" pitchFamily="34" charset="0"/>
              <a:sym typeface="Verdana" pitchFamily="34" charset="0"/>
            </a:endParaRPr>
          </a:p>
          <a:p>
            <a:pPr marL="209973" indent="-209973">
              <a:lnSpc>
                <a:spcPct val="120000"/>
              </a:lnSpc>
              <a:buFontTx/>
              <a:buChar char="•"/>
            </a:pPr>
            <a:endParaRPr lang="en-US" sz="1400" i="1" dirty="0">
              <a:solidFill>
                <a:srgbClr val="000000"/>
              </a:solidFill>
              <a:latin typeface="Verdana" pitchFamily="34" charset="0"/>
              <a:sym typeface="Verdana" pitchFamily="34" charset="0"/>
            </a:endParaRPr>
          </a:p>
        </p:txBody>
      </p:sp>
      <p:sp>
        <p:nvSpPr>
          <p:cNvPr id="32773" name="Rectangle 6"/>
          <p:cNvSpPr>
            <a:spLocks/>
          </p:cNvSpPr>
          <p:nvPr/>
        </p:nvSpPr>
        <p:spPr bwMode="auto">
          <a:xfrm>
            <a:off x="1375887" y="1508760"/>
            <a:ext cx="6377940" cy="359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73" indent="-209973" algn="ctr">
              <a:lnSpc>
                <a:spcPct val="120000"/>
              </a:lnSpc>
            </a:pPr>
            <a:r>
              <a:rPr lang="en-US" sz="1400" b="1" dirty="0">
                <a:solidFill>
                  <a:srgbClr val="000000"/>
                </a:solidFill>
                <a:latin typeface="Verdana" pitchFamily="34" charset="0"/>
                <a:sym typeface="Verdana" pitchFamily="34" charset="0"/>
              </a:rPr>
              <a:t>Blake Bingham, P.E.</a:t>
            </a:r>
          </a:p>
          <a:p>
            <a:pPr marL="209973" indent="-209973" algn="ctr">
              <a:lnSpc>
                <a:spcPct val="120000"/>
              </a:lnSpc>
            </a:pPr>
            <a:r>
              <a:rPr lang="en-US" sz="1300" i="1" dirty="0">
                <a:solidFill>
                  <a:srgbClr val="000000"/>
                </a:solidFill>
                <a:latin typeface="Verdana" pitchFamily="34" charset="0"/>
                <a:sym typeface="Verdana" pitchFamily="34" charset="0"/>
              </a:rPr>
              <a:t>Adjudication Program Manager</a:t>
            </a:r>
          </a:p>
          <a:p>
            <a:pPr marL="209973" indent="-209973" algn="ctr">
              <a:lnSpc>
                <a:spcPct val="120000"/>
              </a:lnSpc>
            </a:pPr>
            <a:r>
              <a:rPr lang="en-US" sz="1400" dirty="0">
                <a:solidFill>
                  <a:srgbClr val="000000"/>
                </a:solidFill>
                <a:latin typeface="Verdana" pitchFamily="34" charset="0"/>
                <a:sym typeface="Verdana" pitchFamily="34" charset="0"/>
              </a:rPr>
              <a:t>Phone: 801-538-7345</a:t>
            </a:r>
          </a:p>
          <a:p>
            <a:pPr marL="209973" indent="-209973" algn="ctr">
              <a:lnSpc>
                <a:spcPct val="120000"/>
              </a:lnSpc>
            </a:pPr>
            <a:r>
              <a:rPr lang="en-US" sz="1400" dirty="0">
                <a:solidFill>
                  <a:srgbClr val="000000"/>
                </a:solidFill>
                <a:latin typeface="Verdana" pitchFamily="34" charset="0"/>
                <a:sym typeface="Verdana" pitchFamily="34" charset="0"/>
              </a:rPr>
              <a:t>E-mail: </a:t>
            </a:r>
            <a:r>
              <a:rPr lang="en-US" sz="1400" dirty="0" smtClean="0">
                <a:solidFill>
                  <a:srgbClr val="000000"/>
                </a:solidFill>
                <a:latin typeface="Verdana" pitchFamily="34" charset="0"/>
                <a:sym typeface="Verdana" pitchFamily="34" charset="0"/>
                <a:hlinkClick r:id="rId4"/>
              </a:rPr>
              <a:t>blakebingham@utah.gov</a:t>
            </a:r>
            <a:endParaRPr lang="en-US" sz="1400" dirty="0" smtClean="0">
              <a:solidFill>
                <a:srgbClr val="000000"/>
              </a:solidFill>
              <a:latin typeface="Verdana" pitchFamily="34" charset="0"/>
              <a:sym typeface="Verdana" pitchFamily="34" charset="0"/>
            </a:endParaRPr>
          </a:p>
          <a:p>
            <a:pPr marL="209973" indent="-209973" algn="ctr">
              <a:lnSpc>
                <a:spcPct val="120000"/>
              </a:lnSpc>
            </a:pPr>
            <a:endParaRPr lang="en-US" sz="1400" dirty="0">
              <a:solidFill>
                <a:srgbClr val="000000"/>
              </a:solidFill>
              <a:latin typeface="Verdana" pitchFamily="34" charset="0"/>
              <a:sym typeface="Verdana" pitchFamily="34" charset="0"/>
            </a:endParaRPr>
          </a:p>
          <a:p>
            <a:pPr marL="209973" indent="-209973" algn="ctr">
              <a:lnSpc>
                <a:spcPct val="120000"/>
              </a:lnSpc>
              <a:defRPr/>
            </a:pPr>
            <a:r>
              <a:rPr lang="en-US" sz="1400" b="1" dirty="0">
                <a:solidFill>
                  <a:srgbClr val="000000"/>
                </a:solidFill>
                <a:latin typeface="Verdana" pitchFamily="34" charset="0"/>
                <a:sym typeface="Verdana" pitchFamily="34" charset="0"/>
              </a:rPr>
              <a:t>Gary Brimley, P.E.</a:t>
            </a:r>
          </a:p>
          <a:p>
            <a:pPr marL="209973" indent="-209973" algn="ctr">
              <a:lnSpc>
                <a:spcPct val="120000"/>
              </a:lnSpc>
              <a:defRPr/>
            </a:pPr>
            <a:r>
              <a:rPr lang="en-US" sz="1300" i="1" dirty="0">
                <a:solidFill>
                  <a:srgbClr val="000000"/>
                </a:solidFill>
                <a:latin typeface="Verdana" pitchFamily="34" charset="0"/>
                <a:sym typeface="Verdana" pitchFamily="34" charset="0"/>
              </a:rPr>
              <a:t>Adjudication Engineer</a:t>
            </a:r>
            <a:endParaRPr lang="en-US" sz="1300" b="1" dirty="0">
              <a:solidFill>
                <a:srgbClr val="000000"/>
              </a:solidFill>
              <a:latin typeface="Verdana" pitchFamily="34" charset="0"/>
              <a:sym typeface="Verdana" pitchFamily="34" charset="0"/>
            </a:endParaRPr>
          </a:p>
          <a:p>
            <a:pPr marL="209973" indent="-209973" algn="ctr">
              <a:lnSpc>
                <a:spcPct val="120000"/>
              </a:lnSpc>
              <a:defRPr/>
            </a:pPr>
            <a:r>
              <a:rPr lang="en-US" sz="1400" dirty="0">
                <a:solidFill>
                  <a:srgbClr val="000000"/>
                </a:solidFill>
                <a:latin typeface="Verdana" pitchFamily="34" charset="0"/>
                <a:sym typeface="Verdana" pitchFamily="34" charset="0"/>
              </a:rPr>
              <a:t>Phone: 385-226-7805</a:t>
            </a:r>
          </a:p>
          <a:p>
            <a:pPr marL="209973" indent="-209973" algn="ctr">
              <a:lnSpc>
                <a:spcPct val="120000"/>
              </a:lnSpc>
              <a:defRPr/>
            </a:pPr>
            <a:r>
              <a:rPr lang="en-US" sz="1400" dirty="0">
                <a:solidFill>
                  <a:srgbClr val="000000"/>
                </a:solidFill>
                <a:latin typeface="Verdana" pitchFamily="34" charset="0"/>
                <a:sym typeface="Verdana" pitchFamily="34" charset="0"/>
              </a:rPr>
              <a:t>E-mail: </a:t>
            </a:r>
            <a:r>
              <a:rPr lang="en-US" sz="1400" dirty="0">
                <a:solidFill>
                  <a:srgbClr val="000000"/>
                </a:solidFill>
                <a:latin typeface="Verdana" pitchFamily="34" charset="0"/>
                <a:sym typeface="Verdana" pitchFamily="34" charset="0"/>
                <a:hlinkClick r:id="rId5"/>
              </a:rPr>
              <a:t>garybrimley@utah.gov</a:t>
            </a:r>
            <a:endParaRPr lang="en-US" sz="1400" dirty="0">
              <a:solidFill>
                <a:srgbClr val="000000"/>
              </a:solidFill>
              <a:latin typeface="Verdana" pitchFamily="34" charset="0"/>
              <a:sym typeface="Verdana" pitchFamily="34" charset="0"/>
            </a:endParaRPr>
          </a:p>
          <a:p>
            <a:pPr marL="209973" indent="-209973" algn="ctr">
              <a:lnSpc>
                <a:spcPct val="120000"/>
              </a:lnSpc>
            </a:pPr>
            <a:endParaRPr lang="en-US" sz="1400" dirty="0" smtClean="0">
              <a:solidFill>
                <a:srgbClr val="000000"/>
              </a:solidFill>
              <a:latin typeface="Verdana" pitchFamily="34" charset="0"/>
              <a:sym typeface="Verdana" pitchFamily="34" charset="0"/>
            </a:endParaRPr>
          </a:p>
          <a:p>
            <a:pPr marL="209973" indent="-209973" algn="ctr">
              <a:lnSpc>
                <a:spcPct val="120000"/>
              </a:lnSpc>
            </a:pPr>
            <a:r>
              <a:rPr lang="en-US" sz="1400" b="1" dirty="0" smtClean="0">
                <a:solidFill>
                  <a:srgbClr val="000000"/>
                </a:solidFill>
                <a:latin typeface="Verdana" pitchFamily="34" charset="0"/>
                <a:sym typeface="Verdana" pitchFamily="34" charset="0"/>
              </a:rPr>
              <a:t>Adjudication Program General Info</a:t>
            </a:r>
          </a:p>
          <a:p>
            <a:pPr marL="209973" indent="-209973" algn="ctr">
              <a:lnSpc>
                <a:spcPct val="120000"/>
              </a:lnSpc>
              <a:defRPr/>
            </a:pPr>
            <a:r>
              <a:rPr lang="en-US" sz="1400" dirty="0">
                <a:solidFill>
                  <a:srgbClr val="000000"/>
                </a:solidFill>
                <a:latin typeface="Verdana" pitchFamily="34" charset="0"/>
                <a:sym typeface="Verdana" pitchFamily="34" charset="0"/>
              </a:rPr>
              <a:t>Phone: </a:t>
            </a:r>
            <a:r>
              <a:rPr lang="en-US" sz="1400" dirty="0" smtClean="0">
                <a:solidFill>
                  <a:srgbClr val="000000"/>
                </a:solidFill>
                <a:latin typeface="Verdana" pitchFamily="34" charset="0"/>
                <a:sym typeface="Verdana" pitchFamily="34" charset="0"/>
              </a:rPr>
              <a:t>801-538-5282</a:t>
            </a:r>
            <a:endParaRPr lang="en-US" sz="1400" dirty="0">
              <a:solidFill>
                <a:srgbClr val="000000"/>
              </a:solidFill>
              <a:latin typeface="Verdana" pitchFamily="34" charset="0"/>
              <a:sym typeface="Verdana" pitchFamily="34" charset="0"/>
            </a:endParaRPr>
          </a:p>
          <a:p>
            <a:pPr marL="209973" indent="-209973" algn="ctr">
              <a:lnSpc>
                <a:spcPct val="120000"/>
              </a:lnSpc>
              <a:defRPr/>
            </a:pPr>
            <a:r>
              <a:rPr lang="en-US" sz="1400" dirty="0">
                <a:solidFill>
                  <a:srgbClr val="000000"/>
                </a:solidFill>
                <a:latin typeface="Verdana" pitchFamily="34" charset="0"/>
                <a:sym typeface="Verdana" pitchFamily="34" charset="0"/>
              </a:rPr>
              <a:t>E-mail: </a:t>
            </a:r>
            <a:r>
              <a:rPr lang="en-US" sz="1400" dirty="0" smtClean="0">
                <a:solidFill>
                  <a:srgbClr val="000000"/>
                </a:solidFill>
                <a:latin typeface="Verdana" pitchFamily="34" charset="0"/>
                <a:sym typeface="Verdana" pitchFamily="34" charset="0"/>
                <a:hlinkClick r:id="rId6"/>
              </a:rPr>
              <a:t>waterrights_adjudication@utah.gov</a:t>
            </a:r>
            <a:endParaRPr lang="en-US" sz="1400" dirty="0">
              <a:solidFill>
                <a:srgbClr val="000000"/>
              </a:solidFill>
              <a:latin typeface="Verdana" pitchFamily="34" charset="0"/>
              <a:sym typeface="Verdana" pitchFamily="34" charset="0"/>
            </a:endParaRPr>
          </a:p>
          <a:p>
            <a:pPr marL="209973" indent="-209973" algn="ctr">
              <a:lnSpc>
                <a:spcPct val="120000"/>
              </a:lnSpc>
            </a:pPr>
            <a:endParaRPr lang="en-US" sz="1400" b="1" dirty="0" smtClean="0">
              <a:solidFill>
                <a:srgbClr val="000000"/>
              </a:solidFill>
              <a:latin typeface="Verdana" pitchFamily="34" charset="0"/>
              <a:sym typeface="Verdana" pitchFamily="34" charset="0"/>
            </a:endParaRPr>
          </a:p>
          <a:p>
            <a:pPr marL="209973" indent="-209973" algn="ctr">
              <a:lnSpc>
                <a:spcPct val="120000"/>
              </a:lnSpc>
            </a:pPr>
            <a:endParaRPr lang="en-US" sz="1400" b="1" dirty="0">
              <a:solidFill>
                <a:srgbClr val="000000"/>
              </a:solidFill>
              <a:latin typeface="Verdana" pitchFamily="34" charset="0"/>
              <a:sym typeface="Verdana" pitchFamily="34" charset="0"/>
            </a:endParaRPr>
          </a:p>
          <a:p>
            <a:pPr marL="209973" indent="-209973" algn="ctr">
              <a:lnSpc>
                <a:spcPct val="120000"/>
              </a:lnSpc>
            </a:pPr>
            <a:endParaRPr lang="en-US" sz="1400" dirty="0">
              <a:solidFill>
                <a:srgbClr val="000000"/>
              </a:solidFill>
              <a:latin typeface="Verdana" pitchFamily="34" charset="0"/>
              <a:sym typeface="Verdana" pitchFamily="34" charset="0"/>
            </a:endParaRPr>
          </a:p>
          <a:p>
            <a:pPr marL="209973" indent="-209973">
              <a:lnSpc>
                <a:spcPct val="120000"/>
              </a:lnSpc>
              <a:buFontTx/>
              <a:buChar char="•"/>
            </a:pPr>
            <a:endParaRPr lang="en-US" sz="1400" i="1" dirty="0">
              <a:solidFill>
                <a:srgbClr val="000000"/>
              </a:solidFill>
              <a:latin typeface="Verdana" pitchFamily="34" charset="0"/>
              <a:sym typeface="Verdana" pitchFamily="34" charset="0"/>
            </a:endParaRPr>
          </a:p>
        </p:txBody>
      </p:sp>
      <p:sp>
        <p:nvSpPr>
          <p:cNvPr id="6" name="Rectangle 6"/>
          <p:cNvSpPr>
            <a:spLocks/>
          </p:cNvSpPr>
          <p:nvPr/>
        </p:nvSpPr>
        <p:spPr bwMode="auto">
          <a:xfrm>
            <a:off x="1375887" y="2743200"/>
            <a:ext cx="6377940" cy="123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73" indent="-209973">
              <a:lnSpc>
                <a:spcPct val="120000"/>
              </a:lnSpc>
              <a:buFontTx/>
              <a:buChar char="•"/>
            </a:pPr>
            <a:endParaRPr lang="en-US" sz="1400" i="1" dirty="0">
              <a:solidFill>
                <a:srgbClr val="000000"/>
              </a:solidFill>
              <a:latin typeface="Verdana" pitchFamily="34" charset="0"/>
              <a:sym typeface="Verdana" pitchFamily="34" charset="0"/>
            </a:endParaRPr>
          </a:p>
        </p:txBody>
      </p:sp>
    </p:spTree>
    <p:extLst>
      <p:ext uri="{BB962C8B-B14F-4D97-AF65-F5344CB8AC3E}">
        <p14:creationId xmlns:p14="http://schemas.microsoft.com/office/powerpoint/2010/main" val="30010260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p:cNvSpPr>
          <p:nvPr/>
        </p:nvSpPr>
        <p:spPr bwMode="auto">
          <a:xfrm>
            <a:off x="937260" y="2674620"/>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4900" b="1" i="1">
                <a:solidFill>
                  <a:schemeClr val="tx1"/>
                </a:solidFill>
                <a:latin typeface="Verdana" pitchFamily="34" charset="0"/>
                <a:sym typeface="Verdana" pitchFamily="34" charset="0"/>
              </a:rPr>
              <a:t>Questions?</a:t>
            </a:r>
          </a:p>
        </p:txBody>
      </p:sp>
      <p:sp>
        <p:nvSpPr>
          <p:cNvPr id="33795" name="Rectangle 4"/>
          <p:cNvSpPr>
            <a:spLocks/>
          </p:cNvSpPr>
          <p:nvPr/>
        </p:nvSpPr>
        <p:spPr bwMode="auto">
          <a:xfrm>
            <a:off x="320040" y="1714500"/>
            <a:ext cx="829818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marL="209927" indent="-209927">
              <a:lnSpc>
                <a:spcPct val="120000"/>
              </a:lnSpc>
              <a:buFontTx/>
              <a:buChar char="•"/>
            </a:pPr>
            <a:endParaRPr lang="en-US" sz="1800">
              <a:solidFill>
                <a:schemeClr val="tx1"/>
              </a:solidFill>
              <a:latin typeface="Verdana" pitchFamily="34" charset="0"/>
              <a:sym typeface="Verdana" pitchFamily="34" charset="0"/>
            </a:endParaRPr>
          </a:p>
        </p:txBody>
      </p:sp>
      <p:pic>
        <p:nvPicPr>
          <p:cNvPr id="4098" name="Picture 2" descr="G:\_WRT Photo Contests (all years)\2014 WRT Photo Contest\44. Contemplation.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000"/>
                    </a14:imgEffect>
                    <a14:imgEffect>
                      <a14:colorTemperature colorTemp="5100"/>
                    </a14:imgEffect>
                    <a14:imgEffect>
                      <a14:saturation sat="125000"/>
                    </a14:imgEffect>
                    <a14:imgEffect>
                      <a14:brightnessContrast bright="15000" contrast="-5000"/>
                    </a14:imgEffect>
                  </a14:imgLayer>
                </a14:imgProps>
              </a:ext>
              <a:ext uri="{28A0092B-C50C-407E-A947-70E740481C1C}">
                <a14:useLocalDpi xmlns:a14="http://schemas.microsoft.com/office/drawing/2010/main" val="0"/>
              </a:ext>
            </a:extLst>
          </a:blip>
          <a:srcRect l="4643" r="3151"/>
          <a:stretch/>
        </p:blipFill>
        <p:spPr bwMode="auto">
          <a:xfrm>
            <a:off x="-54534" y="0"/>
            <a:ext cx="92673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6002" y="533450"/>
            <a:ext cx="7772400" cy="1362075"/>
          </a:xfrm>
        </p:spPr>
        <p:txBody>
          <a:bodyPr/>
          <a:lstStyle/>
          <a:p>
            <a:r>
              <a:rPr lang="en-US" i="1" dirty="0" smtClean="0">
                <a:latin typeface="Verdana" panose="020B0604030504040204" pitchFamily="34" charset="0"/>
                <a:ea typeface="Verdana" panose="020B0604030504040204" pitchFamily="34" charset="0"/>
                <a:cs typeface="Verdana" panose="020B0604030504040204" pitchFamily="34" charset="0"/>
              </a:rPr>
              <a:t>Questions?</a:t>
            </a:r>
            <a:endParaRPr lang="en-US"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418448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p:cNvSpPr>
          <p:nvPr/>
        </p:nvSpPr>
        <p:spPr bwMode="auto">
          <a:xfrm>
            <a:off x="388620" y="48006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What is a General Stream Adjudication?</a:t>
            </a:r>
          </a:p>
        </p:txBody>
      </p:sp>
      <p:sp>
        <p:nvSpPr>
          <p:cNvPr id="19459" name="Rectangle 3"/>
          <p:cNvSpPr>
            <a:spLocks/>
          </p:cNvSpPr>
          <p:nvPr/>
        </p:nvSpPr>
        <p:spPr bwMode="auto">
          <a:xfrm>
            <a:off x="3749040" y="1113043"/>
            <a:ext cx="5006340" cy="284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09931" indent="-209931">
              <a:lnSpc>
                <a:spcPct val="120000"/>
              </a:lnSpc>
            </a:pPr>
            <a:r>
              <a:rPr lang="en-US" sz="1600" b="1" dirty="0">
                <a:solidFill>
                  <a:srgbClr val="000000"/>
                </a:solidFill>
                <a:latin typeface="Verdana" pitchFamily="34" charset="0"/>
                <a:sym typeface="Verdana" pitchFamily="34" charset="0"/>
              </a:rPr>
              <a:t>What it </a:t>
            </a:r>
            <a:r>
              <a:rPr lang="en-US" sz="1600" b="1" i="1" dirty="0">
                <a:solidFill>
                  <a:srgbClr val="000000"/>
                </a:solidFill>
                <a:latin typeface="Verdana" pitchFamily="34" charset="0"/>
                <a:sym typeface="Verdana" pitchFamily="34" charset="0"/>
              </a:rPr>
              <a:t>IS</a:t>
            </a:r>
            <a:r>
              <a:rPr lang="en-US" sz="1600" b="1" dirty="0">
                <a:solidFill>
                  <a:srgbClr val="000000"/>
                </a:solidFill>
                <a:latin typeface="Verdana" pitchFamily="34" charset="0"/>
                <a:sym typeface="Verdana" pitchFamily="34" charset="0"/>
              </a:rPr>
              <a:t>…</a:t>
            </a:r>
          </a:p>
          <a:p>
            <a:pPr marL="209931" indent="-209931">
              <a:lnSpc>
                <a:spcPct val="120000"/>
              </a:lnSpc>
              <a:buFontTx/>
              <a:buChar char="•"/>
            </a:pPr>
            <a:r>
              <a:rPr lang="en-US" sz="1600" dirty="0">
                <a:solidFill>
                  <a:srgbClr val="000000"/>
                </a:solidFill>
                <a:latin typeface="Verdana" pitchFamily="34" charset="0"/>
                <a:sym typeface="Verdana" pitchFamily="34" charset="0"/>
              </a:rPr>
              <a:t>Action in State District Court</a:t>
            </a:r>
          </a:p>
          <a:p>
            <a:pPr marL="209931" indent="-209931">
              <a:lnSpc>
                <a:spcPct val="120000"/>
              </a:lnSpc>
              <a:buFontTx/>
              <a:buChar char="•"/>
            </a:pPr>
            <a:r>
              <a:rPr lang="en-US" sz="1600" dirty="0">
                <a:solidFill>
                  <a:srgbClr val="FF0000"/>
                </a:solidFill>
                <a:latin typeface="Verdana" pitchFamily="34" charset="0"/>
                <a:sym typeface="Verdana" pitchFamily="34" charset="0"/>
              </a:rPr>
              <a:t>Joins all water users - including State and federal agencies - and the State Engineer (Division of Water Rights)</a:t>
            </a:r>
          </a:p>
          <a:p>
            <a:pPr marL="209931" indent="-209931">
              <a:lnSpc>
                <a:spcPct val="120000"/>
              </a:lnSpc>
              <a:buFontTx/>
              <a:buChar char="•"/>
            </a:pPr>
            <a:r>
              <a:rPr lang="en-US" sz="1600" dirty="0">
                <a:solidFill>
                  <a:srgbClr val="000000"/>
                </a:solidFill>
                <a:latin typeface="Verdana" pitchFamily="34" charset="0"/>
                <a:sym typeface="Verdana" pitchFamily="34" charset="0"/>
              </a:rPr>
              <a:t>Governed by Utah State Code: Title 73, Chapter 4.</a:t>
            </a:r>
          </a:p>
          <a:p>
            <a:pPr marL="209931" indent="-209931">
              <a:lnSpc>
                <a:spcPct val="120000"/>
              </a:lnSpc>
              <a:buFontTx/>
              <a:buChar char="•"/>
            </a:pPr>
            <a:r>
              <a:rPr lang="en-US" sz="1600" dirty="0">
                <a:solidFill>
                  <a:srgbClr val="000000"/>
                </a:solidFill>
                <a:latin typeface="Verdana" pitchFamily="34" charset="0"/>
                <a:sym typeface="Verdana" pitchFamily="34" charset="0"/>
              </a:rPr>
              <a:t>The first General Stream Adjudications took place in the 1920s – Sevier, Weber and the Virgin River basins. </a:t>
            </a:r>
          </a:p>
        </p:txBody>
      </p:sp>
      <p:pic>
        <p:nvPicPr>
          <p:cNvPr id="8" name="Picture 8" descr="C:\Documents and Settings\Susan\My Documents\My Pictures\Powerpoint\Court9.jpg"/>
          <p:cNvPicPr>
            <a:picLocks noChangeAspect="1" noChangeArrowheads="1"/>
          </p:cNvPicPr>
          <p:nvPr/>
        </p:nvPicPr>
        <p:blipFill rotWithShape="1">
          <a:blip r:embed="rId3"/>
          <a:srcRect/>
          <a:stretch/>
        </p:blipFill>
        <p:spPr bwMode="auto">
          <a:xfrm>
            <a:off x="6355080" y="4103418"/>
            <a:ext cx="1381602" cy="2267427"/>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3077" descr="H:\Power Point Presentations\Water Users Historic.jpg"/>
          <p:cNvPicPr>
            <a:picLocks noChangeAspect="1" noChangeArrowheads="1"/>
          </p:cNvPicPr>
          <p:nvPr/>
        </p:nvPicPr>
        <p:blipFill rotWithShape="1">
          <a:blip r:embed="rId4"/>
          <a:srcRect/>
          <a:stretch/>
        </p:blipFill>
        <p:spPr bwMode="auto">
          <a:xfrm>
            <a:off x="3886200" y="4103418"/>
            <a:ext cx="2254568" cy="226742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462"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2880" y="1191581"/>
            <a:ext cx="3566160" cy="461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57210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388620" y="48006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Why Do We Conduct General Adjudications?</a:t>
            </a:r>
          </a:p>
        </p:txBody>
      </p:sp>
      <p:sp>
        <p:nvSpPr>
          <p:cNvPr id="20483" name="Rectangle 3"/>
          <p:cNvSpPr>
            <a:spLocks/>
          </p:cNvSpPr>
          <p:nvPr/>
        </p:nvSpPr>
        <p:spPr bwMode="auto">
          <a:xfrm>
            <a:off x="228600" y="1051560"/>
            <a:ext cx="5280662" cy="417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411304" indent="-411304">
              <a:buFont typeface="+mj-lt"/>
              <a:buAutoNum type="arabicPeriod"/>
            </a:pPr>
            <a:r>
              <a:rPr lang="en-US" sz="1400" dirty="0">
                <a:solidFill>
                  <a:srgbClr val="000000"/>
                </a:solidFill>
                <a:latin typeface="Verdana" pitchFamily="34" charset="0"/>
                <a:sym typeface="Verdana" pitchFamily="34" charset="0"/>
              </a:rPr>
              <a:t>Bring all claims on to the permanent record:</a:t>
            </a:r>
          </a:p>
          <a:p>
            <a:pPr marL="411304" indent="-411304">
              <a:buFont typeface="+mj-lt"/>
              <a:buAutoNum type="arabicPeriod"/>
            </a:pPr>
            <a:endParaRPr lang="en-US" sz="1400" dirty="0">
              <a:solidFill>
                <a:srgbClr val="000000"/>
              </a:solidFill>
              <a:latin typeface="Verdana" pitchFamily="34" charset="0"/>
              <a:sym typeface="Verdana" pitchFamily="34" charset="0"/>
            </a:endParaRPr>
          </a:p>
          <a:p>
            <a:pPr marL="719773" lvl="1" indent="-308478">
              <a:buFont typeface="Arial" pitchFamily="34" charset="0"/>
              <a:buChar char="•"/>
            </a:pPr>
            <a:r>
              <a:rPr lang="en-US" sz="1400" u="sng" dirty="0">
                <a:solidFill>
                  <a:srgbClr val="000000"/>
                </a:solidFill>
                <a:latin typeface="Verdana" pitchFamily="34" charset="0"/>
                <a:sym typeface="Verdana" pitchFamily="34" charset="0"/>
              </a:rPr>
              <a:t>Pre-Statutory Claims </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Diligence Claims (1903)</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Underground Water Claims (1935</a:t>
            </a:r>
            <a:r>
              <a:rPr lang="en-US" sz="1300" i="1" dirty="0" smtClean="0">
                <a:solidFill>
                  <a:srgbClr val="000000"/>
                </a:solidFill>
                <a:latin typeface="Verdana" pitchFamily="34" charset="0"/>
                <a:sym typeface="Verdana" pitchFamily="34" charset="0"/>
              </a:rPr>
              <a:t>)</a:t>
            </a:r>
          </a:p>
          <a:p>
            <a:pPr marL="1131075" lvl="2" indent="-308478">
              <a:buFont typeface="Arial" pitchFamily="34" charset="0"/>
              <a:buChar char="•"/>
            </a:pPr>
            <a:endParaRPr lang="en-US" sz="1300" i="1" dirty="0">
              <a:solidFill>
                <a:srgbClr val="000000"/>
              </a:solidFill>
              <a:latin typeface="Verdana" pitchFamily="34" charset="0"/>
              <a:sym typeface="Verdana" pitchFamily="34" charset="0"/>
            </a:endParaRPr>
          </a:p>
          <a:p>
            <a:pPr marL="1131075" lvl="2" indent="-308478">
              <a:buFont typeface="Arial" pitchFamily="34" charset="0"/>
              <a:buChar char="•"/>
            </a:pPr>
            <a:endParaRPr lang="en-US" sz="1300" i="1" dirty="0">
              <a:solidFill>
                <a:srgbClr val="000000"/>
              </a:solidFill>
              <a:latin typeface="Verdana" pitchFamily="34" charset="0"/>
              <a:sym typeface="Verdana" pitchFamily="34" charset="0"/>
            </a:endParaRPr>
          </a:p>
          <a:p>
            <a:pPr marL="719773" lvl="1" indent="-308478">
              <a:buFont typeface="Arial" pitchFamily="34" charset="0"/>
              <a:buChar char="•"/>
            </a:pPr>
            <a:r>
              <a:rPr lang="en-US" sz="1400" u="sng" dirty="0">
                <a:solidFill>
                  <a:srgbClr val="000000"/>
                </a:solidFill>
                <a:latin typeface="Verdana" pitchFamily="34" charset="0"/>
                <a:sym typeface="Verdana" pitchFamily="34" charset="0"/>
              </a:rPr>
              <a:t>Federal Reserve Rights</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Winter’s Doctrine (1908)</a:t>
            </a:r>
          </a:p>
          <a:p>
            <a:pPr marL="1131075" lvl="2" indent="-308478">
              <a:buFont typeface="Arial" pitchFamily="34" charset="0"/>
              <a:buChar char="•"/>
            </a:pPr>
            <a:r>
              <a:rPr lang="en-US" sz="1300" i="1" dirty="0">
                <a:solidFill>
                  <a:srgbClr val="000000"/>
                </a:solidFill>
                <a:latin typeface="Verdana" pitchFamily="34" charset="0"/>
                <a:sym typeface="Verdana" pitchFamily="34" charset="0"/>
              </a:rPr>
              <a:t>McCarran Amendment (1952)</a:t>
            </a:r>
          </a:p>
          <a:p>
            <a:pPr marL="719773" lvl="1" indent="-308478">
              <a:buFont typeface="Arial" pitchFamily="34" charset="0"/>
              <a:buChar char="•"/>
            </a:pPr>
            <a:endParaRPr lang="en-US" sz="1400" dirty="0">
              <a:solidFill>
                <a:srgbClr val="000000"/>
              </a:solidFill>
              <a:latin typeface="Verdana" pitchFamily="34" charset="0"/>
              <a:sym typeface="Verdana" pitchFamily="34" charset="0"/>
            </a:endParaRPr>
          </a:p>
          <a:p>
            <a:pPr marL="411304" indent="-411304">
              <a:buFont typeface="+mj-lt"/>
              <a:buAutoNum type="arabicPeriod"/>
              <a:defRPr/>
            </a:pPr>
            <a:r>
              <a:rPr lang="en-US" sz="1400" dirty="0">
                <a:solidFill>
                  <a:srgbClr val="000000"/>
                </a:solidFill>
                <a:latin typeface="Verdana" pitchFamily="34" charset="0"/>
                <a:sym typeface="Verdana" pitchFamily="34" charset="0"/>
              </a:rPr>
              <a:t>To prevent a “multiplicity of suits” and bring clarity to the water rights picture.</a:t>
            </a:r>
          </a:p>
          <a:p>
            <a:pPr marL="411304" indent="-411304">
              <a:buFont typeface="+mj-lt"/>
              <a:buAutoNum type="arabicPeriod"/>
              <a:defRPr/>
            </a:pPr>
            <a:endParaRPr lang="en-US" sz="1400" dirty="0">
              <a:solidFill>
                <a:srgbClr val="000000"/>
              </a:solidFill>
              <a:latin typeface="Verdana" pitchFamily="34" charset="0"/>
              <a:sym typeface="Verdana" pitchFamily="34" charset="0"/>
            </a:endParaRPr>
          </a:p>
          <a:p>
            <a:pPr marL="411304" indent="-411304">
              <a:buFont typeface="+mj-lt"/>
              <a:buAutoNum type="arabicPeriod"/>
              <a:defRPr/>
            </a:pPr>
            <a:r>
              <a:rPr lang="en-US" sz="1400" dirty="0">
                <a:solidFill>
                  <a:srgbClr val="000000"/>
                </a:solidFill>
                <a:latin typeface="Verdana" pitchFamily="34" charset="0"/>
                <a:sym typeface="Verdana" pitchFamily="34" charset="0"/>
              </a:rPr>
              <a:t>Remove/reduce rights which have been wholly or partially forfeited through non-use.</a:t>
            </a:r>
          </a:p>
          <a:p>
            <a:pPr marL="411304" indent="-411304">
              <a:buFont typeface="+mj-lt"/>
              <a:buAutoNum type="arabicPeriod"/>
              <a:defRPr/>
            </a:pPr>
            <a:endParaRPr lang="en-US" sz="1400" dirty="0">
              <a:solidFill>
                <a:srgbClr val="000000"/>
              </a:solidFill>
              <a:latin typeface="Verdana" pitchFamily="34" charset="0"/>
              <a:sym typeface="Verdana" pitchFamily="34" charset="0"/>
            </a:endParaRPr>
          </a:p>
          <a:p>
            <a:pPr marL="411304" indent="-411304">
              <a:buFont typeface="+mj-lt"/>
              <a:buAutoNum type="arabicPeriod"/>
              <a:defRPr/>
            </a:pPr>
            <a:r>
              <a:rPr lang="en-US" sz="1400" dirty="0">
                <a:solidFill>
                  <a:srgbClr val="000000"/>
                </a:solidFill>
                <a:latin typeface="Verdana" pitchFamily="34" charset="0"/>
                <a:sym typeface="Verdana" pitchFamily="34" charset="0"/>
              </a:rPr>
              <a:t>To obtain final comprehensive decrees on all water rights within the respective drainage.</a:t>
            </a:r>
          </a:p>
          <a:p>
            <a:pPr marL="411304" indent="-411304">
              <a:buFont typeface="+mj-lt"/>
              <a:buAutoNum type="arabicPeriod"/>
              <a:defRPr/>
            </a:pPr>
            <a:endParaRPr lang="en-US" sz="1600" dirty="0">
              <a:solidFill>
                <a:srgbClr val="000000"/>
              </a:solidFill>
              <a:latin typeface="Verdana" pitchFamily="34" charset="0"/>
              <a:sym typeface="Verdana" pitchFamily="34" charset="0"/>
            </a:endParaRPr>
          </a:p>
        </p:txBody>
      </p:sp>
      <p:pic>
        <p:nvPicPr>
          <p:cNvPr id="6" name="Picture 2" descr="H:\Historic Photos\Irrigation Pump.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83917" y="5225796"/>
            <a:ext cx="1601092" cy="1152144"/>
          </a:xfrm>
          <a:prstGeom prst="rect">
            <a:avLst/>
          </a:prstGeom>
          <a:noFill/>
          <a:ln w="12700">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4" descr="H:\Historic Photos\Head Gate Construction Topaz.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67087" y="5225796"/>
            <a:ext cx="1715333" cy="1152144"/>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86500" y="5225796"/>
            <a:ext cx="1471126" cy="1152144"/>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Picture 5" descr="H:\Historic Photos\Ditch in Woods Cross.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88665" y="5225796"/>
            <a:ext cx="1976973" cy="1152144"/>
          </a:xfrm>
          <a:prstGeom prst="rect">
            <a:avLst/>
          </a:prstGeom>
          <a:noFill/>
          <a:ln>
            <a:solidFill>
              <a:srgbClr val="000000"/>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6" descr="http://t2.gstatic.com/images?q=tbn:ANd9GcRlfVpZu6dznMOY6vjf6TdzCaaNeX8vJ5Y_WyBvH87Ov3-m4YfS"/>
          <p:cNvPicPr>
            <a:picLocks noChangeAspect="1" noChangeArrowheads="1"/>
          </p:cNvPicPr>
          <p:nvPr/>
        </p:nvPicPr>
        <p:blipFill>
          <a:blip r:embed="rId7"/>
          <a:srcRect/>
          <a:stretch>
            <a:fillRect/>
          </a:stretch>
        </p:blipFill>
        <p:spPr bwMode="auto">
          <a:xfrm>
            <a:off x="6149341" y="1333081"/>
            <a:ext cx="2006486" cy="1892808"/>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bwMode="auto">
          <a:xfrm>
            <a:off x="7479950" y="1097280"/>
            <a:ext cx="1275430" cy="685800"/>
          </a:xfrm>
          <a:prstGeom prst="wedgeRoundRectCallout">
            <a:avLst>
              <a:gd name="adj1" fmla="val -86432"/>
              <a:gd name="adj2" fmla="val 59938"/>
              <a:gd name="adj3" fmla="val 16667"/>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lIns="82292" tIns="41148" rIns="82292" bIns="41148"/>
          <a:lstStyle/>
          <a:p>
            <a:pPr algn="ctr">
              <a:defRPr/>
            </a:pPr>
            <a:r>
              <a:rPr lang="en-US" sz="1100" b="1" i="1" dirty="0">
                <a:solidFill>
                  <a:srgbClr val="000000"/>
                </a:solidFill>
                <a:sym typeface="Gill Sans" charset="0"/>
              </a:rPr>
              <a:t>…but what about Federal rights?</a:t>
            </a:r>
          </a:p>
        </p:txBody>
      </p:sp>
      <p:pic>
        <p:nvPicPr>
          <p:cNvPr id="12" name="Picture 8" descr="C:\Users\BLAKEBINGHAM\Desktop\CLAIM.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386263" y="1333081"/>
            <a:ext cx="1508760" cy="189280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399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p:cNvSpPr>
          <p:nvPr/>
        </p:nvSpPr>
        <p:spPr bwMode="auto">
          <a:xfrm>
            <a:off x="388620" y="41148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822936"/>
            <a:r>
              <a:rPr lang="en-US" sz="2500" b="1" i="1" dirty="0">
                <a:solidFill>
                  <a:srgbClr val="000000"/>
                </a:solidFill>
                <a:latin typeface="Verdana" pitchFamily="34" charset="0"/>
                <a:sym typeface="Verdana" pitchFamily="34" charset="0"/>
              </a:rPr>
              <a:t>C</a:t>
            </a:r>
            <a:r>
              <a:rPr lang="en-US" sz="2500" b="1" i="1" dirty="0" smtClean="0">
                <a:solidFill>
                  <a:srgbClr val="000000"/>
                </a:solidFill>
                <a:latin typeface="Verdana" pitchFamily="34" charset="0"/>
                <a:sym typeface="Verdana" pitchFamily="34" charset="0"/>
              </a:rPr>
              <a:t>urrent Adjudication Efforts</a:t>
            </a:r>
            <a:endParaRPr lang="en-US" sz="2500" b="1" i="1" dirty="0">
              <a:solidFill>
                <a:srgbClr val="000000"/>
              </a:solidFill>
              <a:latin typeface="Verdana" pitchFamily="34" charset="0"/>
              <a:sym typeface="Verdana"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06" y="1051586"/>
            <a:ext cx="4421075" cy="3474682"/>
          </a:xfrm>
          <a:prstGeom prst="rect">
            <a:avLst/>
          </a:prstGeom>
          <a:ln>
            <a:solidFill>
              <a:schemeClr val="tx1"/>
            </a:solidFill>
          </a:ln>
          <a:effectLst>
            <a:outerShdw blurRad="50800" dist="38100" dir="2700000" algn="tl" rotWithShape="0">
              <a:prstClr val="black">
                <a:alpha val="40000"/>
              </a:prstClr>
            </a:outerShdw>
          </a:effectLst>
        </p:spPr>
      </p:pic>
      <p:sp>
        <p:nvSpPr>
          <p:cNvPr id="36" name="TextBox 35"/>
          <p:cNvSpPr txBox="1"/>
          <p:nvPr/>
        </p:nvSpPr>
        <p:spPr>
          <a:xfrm>
            <a:off x="2682153" y="2924521"/>
            <a:ext cx="1737341" cy="369326"/>
          </a:xfrm>
          <a:prstGeom prst="rect">
            <a:avLst/>
          </a:prstGeom>
          <a:noFill/>
          <a:ln>
            <a:noFill/>
          </a:ln>
        </p:spPr>
        <p:txBody>
          <a:bodyPr wrap="square" lIns="91437" tIns="45717" rIns="91437" bIns="45717" rtlCol="0">
            <a:spAutoFit/>
          </a:bodyPr>
          <a:lstStyle/>
          <a:p>
            <a:pPr algn="ctr" defTabSz="822936"/>
            <a:r>
              <a:rPr lang="en-US" sz="900" b="1" i="1" dirty="0">
                <a:solidFill>
                  <a:srgbClr val="000000"/>
                </a:solidFill>
                <a:effectLst>
                  <a:glow rad="101600">
                    <a:schemeClr val="bg1">
                      <a:alpha val="85000"/>
                    </a:schemeClr>
                  </a:glow>
                </a:effectLst>
                <a:latin typeface="Gill Sans"/>
                <a:sym typeface="Gill Sans"/>
              </a:rPr>
              <a:t>Future </a:t>
            </a:r>
            <a:r>
              <a:rPr lang="en-US" sz="900" b="1" i="1" dirty="0" smtClean="0">
                <a:solidFill>
                  <a:srgbClr val="000000"/>
                </a:solidFill>
                <a:effectLst>
                  <a:glow rad="101600">
                    <a:schemeClr val="bg1">
                      <a:alpha val="85000"/>
                    </a:schemeClr>
                  </a:glow>
                </a:effectLst>
                <a:latin typeface="Gill Sans"/>
                <a:sym typeface="Gill Sans"/>
              </a:rPr>
              <a:t>Subdivisions </a:t>
            </a:r>
            <a:endParaRPr lang="en-US" sz="900" b="1" i="1" dirty="0">
              <a:solidFill>
                <a:srgbClr val="000000"/>
              </a:solidFill>
              <a:effectLst>
                <a:glow rad="101600">
                  <a:schemeClr val="bg1">
                    <a:alpha val="85000"/>
                  </a:schemeClr>
                </a:glow>
              </a:effectLst>
              <a:latin typeface="Gill Sans"/>
              <a:sym typeface="Gill Sans"/>
            </a:endParaRPr>
          </a:p>
          <a:p>
            <a:pPr algn="ctr" defTabSz="822936"/>
            <a:r>
              <a:rPr lang="en-US" sz="900" b="1" i="1" dirty="0" smtClean="0">
                <a:solidFill>
                  <a:srgbClr val="000000"/>
                </a:solidFill>
                <a:effectLst>
                  <a:glow rad="101600">
                    <a:schemeClr val="bg1">
                      <a:alpha val="85000"/>
                    </a:schemeClr>
                  </a:glow>
                </a:effectLst>
                <a:latin typeface="Gill Sans"/>
                <a:sym typeface="Gill Sans"/>
              </a:rPr>
              <a:t>(Initiated by end of the year)</a:t>
            </a:r>
          </a:p>
        </p:txBody>
      </p:sp>
      <p:sp>
        <p:nvSpPr>
          <p:cNvPr id="38" name="Rectangle 4"/>
          <p:cNvSpPr>
            <a:spLocks/>
          </p:cNvSpPr>
          <p:nvPr/>
        </p:nvSpPr>
        <p:spPr bwMode="auto">
          <a:xfrm>
            <a:off x="5029196" y="1051587"/>
            <a:ext cx="3726184" cy="521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defTabSz="914066">
              <a:lnSpc>
                <a:spcPct val="120000"/>
              </a:lnSpc>
            </a:pPr>
            <a:r>
              <a:rPr lang="en-US" sz="1200" i="1" dirty="0" smtClean="0">
                <a:solidFill>
                  <a:sysClr val="windowText" lastClr="000000"/>
                </a:solidFill>
                <a:latin typeface="Verdana" pitchFamily="34" charset="0"/>
                <a:sym typeface="Verdana" pitchFamily="34" charset="0"/>
              </a:rPr>
              <a:t>Revised </a:t>
            </a:r>
            <a:r>
              <a:rPr lang="en-US" sz="1200" i="1" dirty="0">
                <a:solidFill>
                  <a:sysClr val="windowText" lastClr="000000"/>
                </a:solidFill>
                <a:latin typeface="Verdana" pitchFamily="34" charset="0"/>
                <a:sym typeface="Verdana" pitchFamily="34" charset="0"/>
              </a:rPr>
              <a:t>statute to streamline and modernize the water rights adjudication process</a:t>
            </a:r>
            <a:r>
              <a:rPr lang="en-US" sz="1200" i="1" dirty="0" smtClean="0">
                <a:solidFill>
                  <a:sysClr val="windowText" lastClr="000000"/>
                </a:solidFill>
                <a:latin typeface="Verdana" pitchFamily="34" charset="0"/>
                <a:sym typeface="Verdana" pitchFamily="34" charset="0"/>
              </a:rPr>
              <a:t>.</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SB 75 (2016)</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SB 61 (2018)</a:t>
            </a:r>
            <a:endParaRPr lang="en-US" sz="1200" i="1" dirty="0">
              <a:solidFill>
                <a:sysClr val="windowText" lastClr="000000"/>
              </a:solidFill>
              <a:latin typeface="Verdana" pitchFamily="34" charset="0"/>
              <a:sym typeface="Verdana" pitchFamily="34" charset="0"/>
            </a:endParaRPr>
          </a:p>
          <a:p>
            <a:pPr marL="171399" indent="-171399" defTabSz="914066">
              <a:lnSpc>
                <a:spcPct val="120000"/>
              </a:lnSpc>
              <a:buFont typeface="Arial" pitchFamily="34" charset="0"/>
              <a:buChar char="•"/>
            </a:pPr>
            <a:endParaRPr lang="en-US" sz="1200" i="1" dirty="0" smtClean="0">
              <a:solidFill>
                <a:sysClr val="windowText" lastClr="000000"/>
              </a:solidFill>
              <a:latin typeface="Verdana" pitchFamily="34" charset="0"/>
              <a:sym typeface="Verdana" pitchFamily="34" charset="0"/>
            </a:endParaRPr>
          </a:p>
          <a:p>
            <a:pPr defTabSz="914066">
              <a:lnSpc>
                <a:spcPct val="120000"/>
              </a:lnSpc>
            </a:pPr>
            <a:r>
              <a:rPr lang="en-US" sz="1200" i="1" dirty="0" smtClean="0">
                <a:solidFill>
                  <a:sysClr val="windowText" lastClr="000000"/>
                </a:solidFill>
                <a:latin typeface="Verdana" pitchFamily="34" charset="0"/>
                <a:sym typeface="Verdana" pitchFamily="34" charset="0"/>
              </a:rPr>
              <a:t>Court </a:t>
            </a:r>
            <a:r>
              <a:rPr lang="en-US" sz="1200" i="1" dirty="0">
                <a:solidFill>
                  <a:sysClr val="windowText" lastClr="000000"/>
                </a:solidFill>
                <a:latin typeface="Verdana" pitchFamily="34" charset="0"/>
                <a:sym typeface="Verdana" pitchFamily="34" charset="0"/>
              </a:rPr>
              <a:t>appointed “Special Master” in the Utah Lake – Jordan River Adjudication to help resolve the backlog of outstanding objections</a:t>
            </a:r>
            <a:r>
              <a:rPr lang="en-US" sz="1200" i="1" dirty="0" smtClean="0">
                <a:solidFill>
                  <a:sysClr val="windowText" lastClr="000000"/>
                </a:solidFill>
                <a:latin typeface="Verdana" pitchFamily="34" charset="0"/>
                <a:sym typeface="Verdana" pitchFamily="34" charset="0"/>
              </a:rPr>
              <a:t>.</a:t>
            </a:r>
          </a:p>
          <a:p>
            <a:pPr marL="339725" lvl="1" indent="-114300" defTabSz="914066">
              <a:lnSpc>
                <a:spcPct val="120000"/>
              </a:lnSpc>
              <a:buFont typeface="Arial" pitchFamily="34" charset="0"/>
              <a:buChar char="•"/>
            </a:pPr>
            <a:r>
              <a:rPr lang="en-US" sz="1100" i="1" dirty="0" smtClean="0">
                <a:solidFill>
                  <a:sysClr val="windowText" lastClr="000000"/>
                </a:solidFill>
                <a:latin typeface="Verdana" pitchFamily="34" charset="0"/>
                <a:sym typeface="Verdana" pitchFamily="34" charset="0"/>
              </a:rPr>
              <a:t>Initial backlog of </a:t>
            </a:r>
            <a:r>
              <a:rPr lang="en-US" sz="1100" b="1" i="1" dirty="0" smtClean="0">
                <a:solidFill>
                  <a:sysClr val="windowText" lastClr="000000"/>
                </a:solidFill>
                <a:latin typeface="Verdana" pitchFamily="34" charset="0"/>
                <a:sym typeface="Verdana" pitchFamily="34" charset="0"/>
              </a:rPr>
              <a:t>490 </a:t>
            </a:r>
            <a:r>
              <a:rPr lang="en-US" sz="1100" i="1" dirty="0" smtClean="0">
                <a:solidFill>
                  <a:sysClr val="windowText" lastClr="000000"/>
                </a:solidFill>
                <a:latin typeface="Verdana" pitchFamily="34" charset="0"/>
                <a:sym typeface="Verdana" pitchFamily="34" charset="0"/>
              </a:rPr>
              <a:t>objections</a:t>
            </a:r>
          </a:p>
          <a:p>
            <a:pPr marL="339725" lvl="1" indent="-114300" defTabSz="914066">
              <a:lnSpc>
                <a:spcPct val="120000"/>
              </a:lnSpc>
              <a:buFont typeface="Arial" pitchFamily="34" charset="0"/>
              <a:buChar char="•"/>
            </a:pPr>
            <a:r>
              <a:rPr lang="en-US" sz="1100" i="1" dirty="0" smtClean="0">
                <a:solidFill>
                  <a:sysClr val="windowText" lastClr="000000"/>
                </a:solidFill>
                <a:latin typeface="Verdana" pitchFamily="34" charset="0"/>
                <a:sym typeface="Verdana" pitchFamily="34" charset="0"/>
              </a:rPr>
              <a:t>Resolved over </a:t>
            </a:r>
            <a:r>
              <a:rPr lang="en-US" sz="1100" b="1" i="1" dirty="0" smtClean="0">
                <a:solidFill>
                  <a:sysClr val="windowText" lastClr="000000"/>
                </a:solidFill>
                <a:latin typeface="Verdana" pitchFamily="34" charset="0"/>
                <a:sym typeface="Verdana" pitchFamily="34" charset="0"/>
              </a:rPr>
              <a:t>110 </a:t>
            </a:r>
            <a:r>
              <a:rPr lang="en-US" sz="1100" i="1" dirty="0" smtClean="0">
                <a:solidFill>
                  <a:sysClr val="windowText" lastClr="000000"/>
                </a:solidFill>
                <a:latin typeface="Verdana" pitchFamily="34" charset="0"/>
                <a:sym typeface="Verdana" pitchFamily="34" charset="0"/>
              </a:rPr>
              <a:t>within the last </a:t>
            </a:r>
            <a:r>
              <a:rPr lang="en-US" sz="1100" b="1" i="1" dirty="0" smtClean="0">
                <a:solidFill>
                  <a:sysClr val="windowText" lastClr="000000"/>
                </a:solidFill>
                <a:latin typeface="Verdana" pitchFamily="34" charset="0"/>
                <a:sym typeface="Verdana" pitchFamily="34" charset="0"/>
              </a:rPr>
              <a:t>24 months</a:t>
            </a:r>
            <a:endParaRPr lang="en-US" sz="1100" b="1" i="1" dirty="0">
              <a:solidFill>
                <a:sysClr val="windowText" lastClr="000000"/>
              </a:solidFill>
              <a:latin typeface="Verdana" pitchFamily="34" charset="0"/>
              <a:sym typeface="Verdana" pitchFamily="34" charset="0"/>
            </a:endParaRPr>
          </a:p>
          <a:p>
            <a:pPr marL="171399" indent="-171399" defTabSz="914066">
              <a:lnSpc>
                <a:spcPct val="120000"/>
              </a:lnSpc>
              <a:buFont typeface="Arial" pitchFamily="34" charset="0"/>
              <a:buChar char="•"/>
            </a:pPr>
            <a:endParaRPr lang="en-US" sz="1200" i="1" dirty="0" smtClean="0">
              <a:solidFill>
                <a:sysClr val="windowText" lastClr="000000"/>
              </a:solidFill>
              <a:latin typeface="Verdana" pitchFamily="34" charset="0"/>
              <a:sym typeface="Verdana" pitchFamily="34" charset="0"/>
            </a:endParaRPr>
          </a:p>
          <a:p>
            <a:pPr defTabSz="914066">
              <a:lnSpc>
                <a:spcPct val="120000"/>
              </a:lnSpc>
            </a:pPr>
            <a:r>
              <a:rPr lang="en-US" sz="1200" i="1" dirty="0" smtClean="0">
                <a:solidFill>
                  <a:sysClr val="windowText" lastClr="000000"/>
                </a:solidFill>
                <a:latin typeface="Verdana" pitchFamily="34" charset="0"/>
                <a:sym typeface="Verdana" pitchFamily="34" charset="0"/>
              </a:rPr>
              <a:t>Focus </a:t>
            </a:r>
            <a:r>
              <a:rPr lang="en-US" sz="1200" i="1" dirty="0">
                <a:solidFill>
                  <a:sysClr val="windowText" lastClr="000000"/>
                </a:solidFill>
                <a:latin typeface="Verdana" pitchFamily="34" charset="0"/>
                <a:sym typeface="Verdana" pitchFamily="34" charset="0"/>
              </a:rPr>
              <a:t>efforts in areas experiencing greatest development and increase the number of teams to expedite adjudication</a:t>
            </a:r>
            <a:r>
              <a:rPr lang="en-US" sz="1200" i="1" dirty="0" smtClean="0">
                <a:solidFill>
                  <a:sysClr val="windowText" lastClr="000000"/>
                </a:solidFill>
                <a:latin typeface="Verdana" pitchFamily="34" charset="0"/>
                <a:sym typeface="Verdana" pitchFamily="34" charset="0"/>
              </a:rPr>
              <a:t>. </a:t>
            </a:r>
            <a:r>
              <a:rPr lang="en-US" sz="1200" b="1" i="1" dirty="0" smtClean="0">
                <a:solidFill>
                  <a:sysClr val="windowText" lastClr="000000"/>
                </a:solidFill>
                <a:latin typeface="Verdana" pitchFamily="34" charset="0"/>
                <a:sym typeface="Verdana" pitchFamily="34" charset="0"/>
              </a:rPr>
              <a:t>Within the last 24 months we’ve…</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Initiated </a:t>
            </a:r>
            <a:r>
              <a:rPr lang="en-US" sz="1200" b="1" i="1" dirty="0" smtClean="0">
                <a:solidFill>
                  <a:sysClr val="windowText" lastClr="000000"/>
                </a:solidFill>
                <a:latin typeface="Verdana" pitchFamily="34" charset="0"/>
                <a:sym typeface="Verdana" pitchFamily="34" charset="0"/>
              </a:rPr>
              <a:t>14 </a:t>
            </a:r>
            <a:r>
              <a:rPr lang="en-US" sz="1200" i="1" dirty="0" smtClean="0">
                <a:solidFill>
                  <a:sysClr val="windowText" lastClr="000000"/>
                </a:solidFill>
                <a:latin typeface="Verdana" pitchFamily="34" charset="0"/>
                <a:sym typeface="Verdana" pitchFamily="34" charset="0"/>
              </a:rPr>
              <a:t>adjudications </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Mailed over </a:t>
            </a:r>
            <a:r>
              <a:rPr lang="en-US" sz="1200" b="1" i="1" dirty="0" smtClean="0">
                <a:solidFill>
                  <a:sysClr val="windowText" lastClr="000000"/>
                </a:solidFill>
                <a:latin typeface="Verdana" pitchFamily="34" charset="0"/>
                <a:sym typeface="Verdana" pitchFamily="34" charset="0"/>
              </a:rPr>
              <a:t>130,000 notices</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Evaluated over </a:t>
            </a:r>
            <a:r>
              <a:rPr lang="en-US" sz="1200" b="1" i="1" dirty="0" smtClean="0">
                <a:solidFill>
                  <a:sysClr val="windowText" lastClr="000000"/>
                </a:solidFill>
                <a:latin typeface="Verdana" pitchFamily="34" charset="0"/>
                <a:sym typeface="Verdana" pitchFamily="34" charset="0"/>
              </a:rPr>
              <a:t>3,500 claims</a:t>
            </a:r>
          </a:p>
          <a:p>
            <a:pPr marL="339725" lvl="1" indent="-114300" defTabSz="914066">
              <a:lnSpc>
                <a:spcPct val="120000"/>
              </a:lnSpc>
              <a:buFont typeface="Arial" pitchFamily="34" charset="0"/>
              <a:buChar char="•"/>
            </a:pPr>
            <a:r>
              <a:rPr lang="en-US" sz="1200" i="1" dirty="0" smtClean="0">
                <a:solidFill>
                  <a:sysClr val="windowText" lastClr="000000"/>
                </a:solidFill>
                <a:latin typeface="Verdana" pitchFamily="34" charset="0"/>
                <a:sym typeface="Verdana" pitchFamily="34" charset="0"/>
              </a:rPr>
              <a:t>Added two teams</a:t>
            </a:r>
          </a:p>
          <a:p>
            <a:pPr defTabSz="914066">
              <a:lnSpc>
                <a:spcPct val="120000"/>
              </a:lnSpc>
            </a:pPr>
            <a:endParaRPr lang="en-US" sz="1200" dirty="0">
              <a:solidFill>
                <a:sysClr val="windowText" lastClr="000000"/>
              </a:solidFill>
              <a:latin typeface="Verdana" pitchFamily="34" charset="0"/>
              <a:sym typeface="Verdana" pitchFamily="34" charset="0"/>
            </a:endParaRPr>
          </a:p>
          <a:p>
            <a:pPr marL="171399" indent="-171399" defTabSz="914066">
              <a:lnSpc>
                <a:spcPct val="120000"/>
              </a:lnSpc>
              <a:buFont typeface="Arial" pitchFamily="34" charset="0"/>
              <a:buChar char="•"/>
            </a:pPr>
            <a:endParaRPr lang="en-US" sz="1200" dirty="0">
              <a:solidFill>
                <a:sysClr val="windowText" lastClr="000000"/>
              </a:solidFill>
              <a:latin typeface="Verdana" pitchFamily="34" charset="0"/>
              <a:sym typeface="Verdana" pitchFamily="34" charset="0"/>
            </a:endParaRPr>
          </a:p>
          <a:p>
            <a:pPr marL="171399" indent="-171399" defTabSz="914066">
              <a:lnSpc>
                <a:spcPct val="120000"/>
              </a:lnSpc>
              <a:buFont typeface="Arial" pitchFamily="34" charset="0"/>
              <a:buChar char="•"/>
            </a:pPr>
            <a:endParaRPr lang="en-US" sz="1400" dirty="0">
              <a:solidFill>
                <a:sysClr val="windowText" lastClr="000000"/>
              </a:solidFill>
              <a:latin typeface="Verdana" pitchFamily="34" charset="0"/>
              <a:sym typeface="Verdana" pitchFamily="34" charset="0"/>
            </a:endParaRPr>
          </a:p>
        </p:txBody>
      </p:sp>
      <p:graphicFrame>
        <p:nvGraphicFramePr>
          <p:cNvPr id="39" name="Chart 38"/>
          <p:cNvGraphicFramePr>
            <a:graphicFrameLocks/>
          </p:cNvGraphicFramePr>
          <p:nvPr>
            <p:extLst>
              <p:ext uri="{D42A27DB-BD31-4B8C-83A1-F6EECF244321}">
                <p14:modId xmlns:p14="http://schemas.microsoft.com/office/powerpoint/2010/main" val="695447916"/>
              </p:ext>
            </p:extLst>
          </p:nvPr>
        </p:nvGraphicFramePr>
        <p:xfrm>
          <a:off x="182928" y="4526268"/>
          <a:ext cx="4846268" cy="20116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7949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529126" y="545789"/>
            <a:ext cx="1892808" cy="1240192"/>
            <a:chOff x="452947" y="450809"/>
            <a:chExt cx="2103120" cy="1377991"/>
          </a:xfrm>
        </p:grpSpPr>
        <p:grpSp>
          <p:nvGrpSpPr>
            <p:cNvPr id="398" name="Group 397"/>
            <p:cNvGrpSpPr/>
            <p:nvPr/>
          </p:nvGrpSpPr>
          <p:grpSpPr>
            <a:xfrm>
              <a:off x="452947" y="450809"/>
              <a:ext cx="2103120" cy="1377991"/>
              <a:chOff x="386080" y="589209"/>
              <a:chExt cx="2103120" cy="1377991"/>
            </a:xfrm>
          </p:grpSpPr>
          <p:sp>
            <p:nvSpPr>
              <p:cNvPr id="399"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0" name="Rectangle 399"/>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1</a:t>
                </a:r>
                <a:endParaRPr lang="en-US" sz="1000" dirty="0">
                  <a:solidFill>
                    <a:srgbClr val="000000"/>
                  </a:solidFill>
                  <a:latin typeface="Times New Roman"/>
                  <a:ea typeface="Times New Roman"/>
                  <a:sym typeface="Gill Sans"/>
                </a:endParaRPr>
              </a:p>
            </p:txBody>
          </p:sp>
        </p:grpSp>
        <p:grpSp>
          <p:nvGrpSpPr>
            <p:cNvPr id="410" name="Group 409"/>
            <p:cNvGrpSpPr>
              <a:grpSpLocks/>
            </p:cNvGrpSpPr>
            <p:nvPr/>
          </p:nvGrpSpPr>
          <p:grpSpPr bwMode="auto">
            <a:xfrm>
              <a:off x="931352" y="623317"/>
              <a:ext cx="1174476" cy="1039363"/>
              <a:chOff x="1681" y="890"/>
              <a:chExt cx="1688" cy="1311"/>
            </a:xfrm>
          </p:grpSpPr>
          <p:grpSp>
            <p:nvGrpSpPr>
              <p:cNvPr id="411" name="Group 410"/>
              <p:cNvGrpSpPr>
                <a:grpSpLocks/>
              </p:cNvGrpSpPr>
              <p:nvPr/>
            </p:nvGrpSpPr>
            <p:grpSpPr bwMode="auto">
              <a:xfrm>
                <a:off x="1681" y="890"/>
                <a:ext cx="1688" cy="1311"/>
                <a:chOff x="10174" y="2938"/>
                <a:chExt cx="1886" cy="1688"/>
              </a:xfrm>
            </p:grpSpPr>
            <p:sp>
              <p:nvSpPr>
                <p:cNvPr id="413" name="Rectangle 412"/>
                <p:cNvSpPr>
                  <a:spLocks noChangeArrowheads="1"/>
                </p:cNvSpPr>
                <p:nvPr/>
              </p:nvSpPr>
              <p:spPr bwMode="auto">
                <a:xfrm>
                  <a:off x="10267" y="29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4" name="Freeform 413"/>
                <p:cNvSpPr>
                  <a:spLocks noEditPoints="1"/>
                </p:cNvSpPr>
                <p:nvPr/>
              </p:nvSpPr>
              <p:spPr bwMode="auto">
                <a:xfrm>
                  <a:off x="10174" y="29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5" name="Freeform 414"/>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6" name="Freeform 415"/>
                <p:cNvSpPr>
                  <a:spLocks/>
                </p:cNvSpPr>
                <p:nvPr/>
              </p:nvSpPr>
              <p:spPr bwMode="auto">
                <a:xfrm>
                  <a:off x="10495" y="40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7" name="Freeform 416"/>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8" name="Freeform 417"/>
                <p:cNvSpPr>
                  <a:spLocks/>
                </p:cNvSpPr>
                <p:nvPr/>
              </p:nvSpPr>
              <p:spPr bwMode="auto">
                <a:xfrm>
                  <a:off x="10851" y="40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19" name="Freeform 418"/>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0" name="Freeform 419"/>
                <p:cNvSpPr>
                  <a:spLocks/>
                </p:cNvSpPr>
                <p:nvPr/>
              </p:nvSpPr>
              <p:spPr bwMode="auto">
                <a:xfrm>
                  <a:off x="11207" y="40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1" name="Freeform 420"/>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2" name="Freeform 421"/>
                <p:cNvSpPr>
                  <a:spLocks/>
                </p:cNvSpPr>
                <p:nvPr/>
              </p:nvSpPr>
              <p:spPr bwMode="auto">
                <a:xfrm>
                  <a:off x="11564" y="40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3" name="Freeform 422"/>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4" name="Freeform 423"/>
                <p:cNvSpPr>
                  <a:spLocks/>
                </p:cNvSpPr>
                <p:nvPr/>
              </p:nvSpPr>
              <p:spPr bwMode="auto">
                <a:xfrm>
                  <a:off x="10308" y="43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5" name="Freeform 424"/>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6" name="Freeform 425"/>
                <p:cNvSpPr>
                  <a:spLocks/>
                </p:cNvSpPr>
                <p:nvPr/>
              </p:nvSpPr>
              <p:spPr bwMode="auto">
                <a:xfrm>
                  <a:off x="10665" y="43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7" name="Freeform 426"/>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8" name="Freeform 427"/>
                <p:cNvSpPr>
                  <a:spLocks/>
                </p:cNvSpPr>
                <p:nvPr/>
              </p:nvSpPr>
              <p:spPr bwMode="auto">
                <a:xfrm>
                  <a:off x="11022"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29" name="Freeform 428"/>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0" name="Freeform 429"/>
                <p:cNvSpPr>
                  <a:spLocks/>
                </p:cNvSpPr>
                <p:nvPr/>
              </p:nvSpPr>
              <p:spPr bwMode="auto">
                <a:xfrm>
                  <a:off x="11379" y="43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1" name="Freeform 430"/>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32" name="Freeform 431"/>
                <p:cNvSpPr>
                  <a:spLocks/>
                </p:cNvSpPr>
                <p:nvPr/>
              </p:nvSpPr>
              <p:spPr bwMode="auto">
                <a:xfrm>
                  <a:off x="11735" y="43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412" name="AutoShape 28"/>
              <p:cNvSpPr>
                <a:spLocks noChangeArrowheads="1"/>
              </p:cNvSpPr>
              <p:nvPr/>
            </p:nvSpPr>
            <p:spPr bwMode="auto">
              <a:xfrm>
                <a:off x="1846" y="1036"/>
                <a:ext cx="1408" cy="386"/>
              </a:xfrm>
              <a:prstGeom prst="wedgeRoundRectCallout">
                <a:avLst>
                  <a:gd name="adj1" fmla="val -1523"/>
                  <a:gd name="adj2" fmla="val 116593"/>
                  <a:gd name="adj3" fmla="val 16667"/>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45720" rIns="0" bIns="0" anchor="t" anchorCtr="0" upright="1">
                <a:noAutofit/>
              </a:bodyPr>
              <a:lstStyle/>
              <a:p>
                <a:pPr algn="ctr">
                  <a:spcBef>
                    <a:spcPts val="0"/>
                  </a:spcBef>
                  <a:spcAft>
                    <a:spcPts val="0"/>
                  </a:spcAft>
                </a:pPr>
                <a:r>
                  <a:rPr lang="en-US" sz="1100" b="1" dirty="0">
                    <a:solidFill>
                      <a:srgbClr val="000000"/>
                    </a:solidFill>
                    <a:latin typeface="Verdana"/>
                    <a:ea typeface="Times New Roman"/>
                    <a:sym typeface="Gill Sans"/>
                  </a:rPr>
                  <a:t>PETITION</a:t>
                </a:r>
                <a:endParaRPr lang="en-US" sz="900" dirty="0">
                  <a:solidFill>
                    <a:srgbClr val="000000"/>
                  </a:solidFill>
                  <a:latin typeface="Times New Roman"/>
                  <a:ea typeface="Times New Roman"/>
                  <a:sym typeface="Gill Sans"/>
                </a:endParaRPr>
              </a:p>
            </p:txBody>
          </p:sp>
        </p:grpSp>
      </p:grpSp>
      <p:grpSp>
        <p:nvGrpSpPr>
          <p:cNvPr id="22" name="Group 21"/>
          <p:cNvGrpSpPr/>
          <p:nvPr/>
        </p:nvGrpSpPr>
        <p:grpSpPr>
          <a:xfrm>
            <a:off x="4736570" y="545789"/>
            <a:ext cx="1892808" cy="1240192"/>
            <a:chOff x="2839658" y="450809"/>
            <a:chExt cx="2103120" cy="1377991"/>
          </a:xfrm>
        </p:grpSpPr>
        <p:grpSp>
          <p:nvGrpSpPr>
            <p:cNvPr id="401" name="Group 400"/>
            <p:cNvGrpSpPr/>
            <p:nvPr/>
          </p:nvGrpSpPr>
          <p:grpSpPr>
            <a:xfrm>
              <a:off x="2839658" y="450809"/>
              <a:ext cx="2103120" cy="1377991"/>
              <a:chOff x="386080" y="589209"/>
              <a:chExt cx="2103120" cy="1377991"/>
            </a:xfrm>
          </p:grpSpPr>
          <p:sp>
            <p:nvSpPr>
              <p:cNvPr id="402"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3" name="Rectangle 402"/>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2</a:t>
                </a:r>
                <a:endParaRPr lang="en-US" sz="1000" dirty="0">
                  <a:solidFill>
                    <a:srgbClr val="000000"/>
                  </a:solidFill>
                  <a:latin typeface="Times New Roman"/>
                  <a:ea typeface="Times New Roman"/>
                  <a:sym typeface="Gill Sans"/>
                </a:endParaRPr>
              </a:p>
            </p:txBody>
          </p:sp>
        </p:grpSp>
        <p:pic>
          <p:nvPicPr>
            <p:cNvPr id="433" name="Picture 432"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3285610" y="796849"/>
              <a:ext cx="1211216" cy="97655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4" name="Text Box 32"/>
            <p:cNvSpPr txBox="1">
              <a:spLocks noChangeArrowheads="1"/>
            </p:cNvSpPr>
            <p:nvPr/>
          </p:nvSpPr>
          <p:spPr bwMode="auto">
            <a:xfrm>
              <a:off x="3110051" y="535107"/>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NOTICE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23" name="Group 22"/>
          <p:cNvGrpSpPr/>
          <p:nvPr/>
        </p:nvGrpSpPr>
        <p:grpSpPr>
          <a:xfrm>
            <a:off x="6892912" y="545789"/>
            <a:ext cx="1892808" cy="1240192"/>
            <a:chOff x="5226369" y="450809"/>
            <a:chExt cx="2103120" cy="1377991"/>
          </a:xfrm>
        </p:grpSpPr>
        <p:grpSp>
          <p:nvGrpSpPr>
            <p:cNvPr id="404" name="Group 403"/>
            <p:cNvGrpSpPr/>
            <p:nvPr/>
          </p:nvGrpSpPr>
          <p:grpSpPr>
            <a:xfrm>
              <a:off x="5226369" y="450809"/>
              <a:ext cx="2103120" cy="1377991"/>
              <a:chOff x="386080" y="589209"/>
              <a:chExt cx="2103120" cy="1377991"/>
            </a:xfrm>
          </p:grpSpPr>
          <p:sp>
            <p:nvSpPr>
              <p:cNvPr id="405"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6" name="Rectangle 405"/>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3</a:t>
                </a:r>
                <a:endParaRPr lang="en-US" sz="1000" dirty="0">
                  <a:solidFill>
                    <a:srgbClr val="000000"/>
                  </a:solidFill>
                  <a:latin typeface="Times New Roman"/>
                  <a:ea typeface="Times New Roman"/>
                  <a:sym typeface="Gill Sans"/>
                </a:endParaRPr>
              </a:p>
            </p:txBody>
          </p:sp>
        </p:grpSp>
        <p:sp>
          <p:nvSpPr>
            <p:cNvPr id="435" name="Text Box 32"/>
            <p:cNvSpPr txBox="1">
              <a:spLocks noChangeArrowheads="1"/>
            </p:cNvSpPr>
            <p:nvPr/>
          </p:nvSpPr>
          <p:spPr bwMode="auto">
            <a:xfrm>
              <a:off x="5488102" y="535106"/>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SUMMONS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1028" name="Picture 4" descr="http://png-4.vector.me/files/images/3/8/386418/icon_letter_mail_thu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0510" y="956470"/>
              <a:ext cx="1007018" cy="719930"/>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436" descr="icon_-47"/>
            <p:cNvPicPr>
              <a:picLocks/>
            </p:cNvPicPr>
            <p:nvPr/>
          </p:nvPicPr>
          <p:blipFill>
            <a:blip r:embed="rId5" cstate="print">
              <a:extLst>
                <a:ext uri="{28A0092B-C50C-407E-A947-70E740481C1C}">
                  <a14:useLocalDpi xmlns:a14="http://schemas.microsoft.com/office/drawing/2010/main" val="0"/>
                </a:ext>
              </a:extLst>
            </a:blip>
            <a:srcRect l="13428" t="22585" r="14648" b="22585"/>
            <a:stretch>
              <a:fillRect/>
            </a:stretch>
          </p:blipFill>
          <p:spPr bwMode="auto">
            <a:xfrm>
              <a:off x="5317035" y="872325"/>
              <a:ext cx="909599" cy="783713"/>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p:nvPr/>
        </p:nvGrpSpPr>
        <p:grpSpPr>
          <a:xfrm>
            <a:off x="385087" y="2112282"/>
            <a:ext cx="1892808" cy="1240192"/>
            <a:chOff x="7613080" y="450809"/>
            <a:chExt cx="2103120" cy="1377991"/>
          </a:xfrm>
        </p:grpSpPr>
        <p:grpSp>
          <p:nvGrpSpPr>
            <p:cNvPr id="407" name="Group 406"/>
            <p:cNvGrpSpPr/>
            <p:nvPr/>
          </p:nvGrpSpPr>
          <p:grpSpPr>
            <a:xfrm>
              <a:off x="7613080" y="450809"/>
              <a:ext cx="2103120" cy="1377991"/>
              <a:chOff x="386080" y="589209"/>
              <a:chExt cx="2103120" cy="1377991"/>
            </a:xfrm>
          </p:grpSpPr>
          <p:sp>
            <p:nvSpPr>
              <p:cNvPr id="408" name="AutoShape 4"/>
              <p:cNvSpPr>
                <a:spLocks noChangeArrowheads="1"/>
              </p:cNvSpPr>
              <p:nvPr/>
            </p:nvSpPr>
            <p:spPr bwMode="auto">
              <a:xfrm rot="5400000">
                <a:off x="751840" y="229840"/>
                <a:ext cx="1371600" cy="2103120"/>
              </a:xfrm>
              <a:prstGeom prst="round2DiagRect">
                <a:avLst/>
              </a:prstGeom>
              <a:solidFill>
                <a:srgbClr val="CCFFCC"/>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09" name="Rectangle 408"/>
              <p:cNvSpPr>
                <a:spLocks noChangeArrowheads="1"/>
              </p:cNvSpPr>
              <p:nvPr/>
            </p:nvSpPr>
            <p:spPr bwMode="auto">
              <a:xfrm>
                <a:off x="386080" y="58920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CCFFCC"/>
                    </a:solidFill>
                    <a:latin typeface="Verdana"/>
                    <a:ea typeface="Times New Roman"/>
                    <a:sym typeface="Gill Sans"/>
                  </a:rPr>
                  <a:t>4</a:t>
                </a:r>
                <a:endParaRPr lang="en-US" sz="1000" dirty="0">
                  <a:solidFill>
                    <a:srgbClr val="000000"/>
                  </a:solidFill>
                  <a:latin typeface="Times New Roman"/>
                  <a:ea typeface="Times New Roman"/>
                  <a:sym typeface="Gill Sans"/>
                </a:endParaRPr>
              </a:p>
            </p:txBody>
          </p:sp>
        </p:grpSp>
        <p:grpSp>
          <p:nvGrpSpPr>
            <p:cNvPr id="438" name="Group 437"/>
            <p:cNvGrpSpPr>
              <a:grpSpLocks noChangeAspect="1"/>
            </p:cNvGrpSpPr>
            <p:nvPr/>
          </p:nvGrpSpPr>
          <p:grpSpPr bwMode="auto">
            <a:xfrm>
              <a:off x="8239032" y="847756"/>
              <a:ext cx="872302" cy="874741"/>
              <a:chOff x="12199" y="6038"/>
              <a:chExt cx="1886" cy="1688"/>
            </a:xfrm>
          </p:grpSpPr>
          <p:sp>
            <p:nvSpPr>
              <p:cNvPr id="439" name="Rectangle 438"/>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0" name="Freeform 439"/>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1" name="Freeform 440"/>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2" name="Freeform 441"/>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3" name="Freeform 442"/>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4" name="Freeform 443"/>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5" name="Freeform 444"/>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6" name="Freeform 445"/>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7" name="Freeform 446"/>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8" name="Freeform 447"/>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49" name="Freeform 448"/>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0" name="Freeform 449"/>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1" name="Freeform 450"/>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2" name="Freeform 451"/>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3" name="Freeform 452"/>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4" name="Freeform 453"/>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5" name="Freeform 454"/>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6" name="Freeform 455"/>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7" name="Freeform 456"/>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8" name="Freeform 457"/>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59" name="Freeform 458"/>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0" name="Freeform 459"/>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1" name="Freeform 460"/>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2" name="Freeform 461"/>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3" name="Freeform 462"/>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64" name="Freeform 463"/>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465" name="Text Box 32"/>
            <p:cNvSpPr txBox="1">
              <a:spLocks noChangeArrowheads="1"/>
            </p:cNvSpPr>
            <p:nvPr/>
          </p:nvSpPr>
          <p:spPr bwMode="auto">
            <a:xfrm>
              <a:off x="7914455" y="535105"/>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30" name="Group 29"/>
          <p:cNvGrpSpPr/>
          <p:nvPr/>
        </p:nvGrpSpPr>
        <p:grpSpPr>
          <a:xfrm>
            <a:off x="385087" y="3667770"/>
            <a:ext cx="1892808" cy="1240192"/>
            <a:chOff x="7632873" y="2088185"/>
            <a:chExt cx="2103120" cy="1377991"/>
          </a:xfrm>
        </p:grpSpPr>
        <p:sp>
          <p:nvSpPr>
            <p:cNvPr id="540" name="AutoShape 4"/>
            <p:cNvSpPr>
              <a:spLocks noChangeArrowheads="1"/>
            </p:cNvSpPr>
            <p:nvPr/>
          </p:nvSpPr>
          <p:spPr bwMode="auto">
            <a:xfrm rot="5400000">
              <a:off x="7998633" y="1728816"/>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41" name="Rectangle 540"/>
            <p:cNvSpPr>
              <a:spLocks noChangeArrowheads="1"/>
            </p:cNvSpPr>
            <p:nvPr/>
          </p:nvSpPr>
          <p:spPr bwMode="auto">
            <a:xfrm>
              <a:off x="7632873" y="2088185"/>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8</a:t>
              </a:r>
              <a:endParaRPr lang="en-US" sz="1000" dirty="0">
                <a:solidFill>
                  <a:srgbClr val="DAEDEF"/>
                </a:solidFill>
                <a:latin typeface="Times New Roman"/>
                <a:ea typeface="Times New Roman"/>
                <a:sym typeface="Gill Sans"/>
              </a:endParaRPr>
            </a:p>
          </p:txBody>
        </p:sp>
        <p:grpSp>
          <p:nvGrpSpPr>
            <p:cNvPr id="512" name="Group 511"/>
            <p:cNvGrpSpPr>
              <a:grpSpLocks noChangeAspect="1"/>
            </p:cNvGrpSpPr>
            <p:nvPr/>
          </p:nvGrpSpPr>
          <p:grpSpPr bwMode="auto">
            <a:xfrm>
              <a:off x="8258825" y="2485132"/>
              <a:ext cx="872302" cy="874741"/>
              <a:chOff x="12199" y="6038"/>
              <a:chExt cx="1886" cy="1688"/>
            </a:xfrm>
          </p:grpSpPr>
          <p:sp>
            <p:nvSpPr>
              <p:cNvPr id="514" name="Rectangle 513"/>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15" name="Freeform 514"/>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16" name="Freeform 51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17" name="Freeform 516"/>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18" name="Freeform 51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19" name="Freeform 518"/>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0" name="Freeform 51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1" name="Freeform 520"/>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2" name="Freeform 52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3" name="Freeform 522"/>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4" name="Freeform 52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5" name="Freeform 524"/>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6" name="Freeform 52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7" name="Freeform 526"/>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8" name="Freeform 52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29" name="Freeform 528"/>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0" name="Freeform 52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1" name="Freeform 530"/>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2" name="Freeform 53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3" name="Freeform 532"/>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4" name="Freeform 53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5" name="Freeform 534"/>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6" name="Freeform 53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7" name="Freeform 536"/>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8" name="Freeform 53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39" name="Freeform 538"/>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513" name="Text Box 32"/>
            <p:cNvSpPr txBox="1">
              <a:spLocks noChangeArrowheads="1"/>
            </p:cNvSpPr>
            <p:nvPr/>
          </p:nvSpPr>
          <p:spPr bwMode="auto">
            <a:xfrm>
              <a:off x="7934248" y="2172481"/>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29" name="Group 28"/>
          <p:cNvGrpSpPr/>
          <p:nvPr/>
        </p:nvGrpSpPr>
        <p:grpSpPr>
          <a:xfrm>
            <a:off x="6892912" y="2091348"/>
            <a:ext cx="1892808" cy="1240192"/>
            <a:chOff x="5276832" y="2074369"/>
            <a:chExt cx="2103120" cy="1377991"/>
          </a:xfrm>
        </p:grpSpPr>
        <p:sp>
          <p:nvSpPr>
            <p:cNvPr id="577" name="AutoShape 4"/>
            <p:cNvSpPr>
              <a:spLocks noChangeArrowheads="1"/>
            </p:cNvSpPr>
            <p:nvPr/>
          </p:nvSpPr>
          <p:spPr bwMode="auto">
            <a:xfrm rot="5400000">
              <a:off x="5642592" y="1715000"/>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78" name="Rectangle 577"/>
            <p:cNvSpPr>
              <a:spLocks noChangeArrowheads="1"/>
            </p:cNvSpPr>
            <p:nvPr/>
          </p:nvSpPr>
          <p:spPr bwMode="auto">
            <a:xfrm>
              <a:off x="5276832" y="2074369"/>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7</a:t>
              </a:r>
              <a:endParaRPr lang="en-US" sz="1000" dirty="0">
                <a:solidFill>
                  <a:srgbClr val="DAEDEF"/>
                </a:solidFill>
                <a:latin typeface="Times New Roman"/>
                <a:ea typeface="Times New Roman"/>
                <a:sym typeface="Gill Sans"/>
              </a:endParaRPr>
            </a:p>
          </p:txBody>
        </p:sp>
        <p:sp>
          <p:nvSpPr>
            <p:cNvPr id="550" name="Text Box 32"/>
            <p:cNvSpPr txBox="1">
              <a:spLocks noChangeArrowheads="1"/>
            </p:cNvSpPr>
            <p:nvPr/>
          </p:nvSpPr>
          <p:spPr bwMode="auto">
            <a:xfrm>
              <a:off x="5578207" y="2158665"/>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 DAYS TO FILE OBJECTION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1030" name="Picture 6" descr="https://upload.wikimedia.org/wikipedia/commons/thumb/c/ca/Calendar_icon_2.svg/2000px-Calendar_ic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0922" y="2496658"/>
              <a:ext cx="914400" cy="946404"/>
            </a:xfrm>
            <a:prstGeom prst="rect">
              <a:avLst/>
            </a:prstGeom>
            <a:noFill/>
            <a:extLst>
              <a:ext uri="{909E8E84-426E-40DD-AFC4-6F175D3DCCD1}">
                <a14:hiddenFill xmlns:a14="http://schemas.microsoft.com/office/drawing/2010/main">
                  <a:solidFill>
                    <a:srgbClr val="FFFFFF"/>
                  </a:solidFill>
                </a14:hiddenFill>
              </a:ext>
            </a:extLst>
          </p:spPr>
        </p:pic>
        <p:sp>
          <p:nvSpPr>
            <p:cNvPr id="790" name="Text Box 32"/>
            <p:cNvSpPr txBox="1">
              <a:spLocks noChangeArrowheads="1"/>
            </p:cNvSpPr>
            <p:nvPr/>
          </p:nvSpPr>
          <p:spPr bwMode="auto">
            <a:xfrm>
              <a:off x="5867952" y="2838429"/>
              <a:ext cx="860104" cy="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25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nvGrpSpPr>
          <p:cNvPr id="1068" name="Group 1067"/>
          <p:cNvGrpSpPr/>
          <p:nvPr/>
        </p:nvGrpSpPr>
        <p:grpSpPr>
          <a:xfrm>
            <a:off x="2554362" y="2108439"/>
            <a:ext cx="1892808" cy="1240192"/>
            <a:chOff x="464947" y="2057400"/>
            <a:chExt cx="2103120" cy="1377991"/>
          </a:xfrm>
        </p:grpSpPr>
        <p:grpSp>
          <p:nvGrpSpPr>
            <p:cNvPr id="27" name="Group 26"/>
            <p:cNvGrpSpPr/>
            <p:nvPr/>
          </p:nvGrpSpPr>
          <p:grpSpPr>
            <a:xfrm>
              <a:off x="464947" y="2057400"/>
              <a:ext cx="2103120" cy="1377991"/>
              <a:chOff x="464947" y="2057400"/>
              <a:chExt cx="2103120" cy="1377991"/>
            </a:xfrm>
          </p:grpSpPr>
          <p:sp>
            <p:nvSpPr>
              <p:cNvPr id="495" name="AutoShape 4"/>
              <p:cNvSpPr>
                <a:spLocks noChangeArrowheads="1"/>
              </p:cNvSpPr>
              <p:nvPr/>
            </p:nvSpPr>
            <p:spPr bwMode="auto">
              <a:xfrm rot="5400000">
                <a:off x="830707" y="1698031"/>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496" name="Rectangle 495"/>
              <p:cNvSpPr>
                <a:spLocks noChangeArrowheads="1"/>
              </p:cNvSpPr>
              <p:nvPr/>
            </p:nvSpPr>
            <p:spPr bwMode="auto">
              <a:xfrm>
                <a:off x="464947" y="2057400"/>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5</a:t>
                </a:r>
                <a:endParaRPr lang="en-US" sz="1000" dirty="0">
                  <a:solidFill>
                    <a:srgbClr val="DAEDEF"/>
                  </a:solidFill>
                  <a:latin typeface="Times New Roman"/>
                  <a:ea typeface="Times New Roman"/>
                  <a:sym typeface="Gill Sans"/>
                </a:endParaRPr>
              </a:p>
            </p:txBody>
          </p:sp>
          <p:sp>
            <p:nvSpPr>
              <p:cNvPr id="542" name="Text Box 32"/>
              <p:cNvSpPr txBox="1">
                <a:spLocks noChangeArrowheads="1"/>
              </p:cNvSpPr>
              <p:nvPr/>
            </p:nvSpPr>
            <p:spPr bwMode="auto">
              <a:xfrm>
                <a:off x="464947" y="2133600"/>
                <a:ext cx="2091119" cy="26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NOTICE TO FILE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CLAIMS WITHIN 90 DAYS</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543" name="Picture 4" descr="http://png-4.vector.me/files/images/3/8/386418/icon_letter_mail_thum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3800" y="2667000"/>
                <a:ext cx="742925" cy="531127"/>
              </a:xfrm>
              <a:prstGeom prst="rect">
                <a:avLst/>
              </a:prstGeom>
              <a:noFill/>
              <a:extLst>
                <a:ext uri="{909E8E84-426E-40DD-AFC4-6F175D3DCCD1}">
                  <a14:hiddenFill xmlns:a14="http://schemas.microsoft.com/office/drawing/2010/main">
                    <a:solidFill>
                      <a:srgbClr val="FFFFFF"/>
                    </a:solidFill>
                  </a14:hiddenFill>
                </a:ext>
              </a:extLst>
            </p:spPr>
          </p:pic>
          <p:pic>
            <p:nvPicPr>
              <p:cNvPr id="544" name="Picture 543" descr="icon_-47"/>
              <p:cNvPicPr>
                <a:picLocks/>
              </p:cNvPicPr>
              <p:nvPr/>
            </p:nvPicPr>
            <p:blipFill>
              <a:blip r:embed="rId8" cstate="print">
                <a:extLst>
                  <a:ext uri="{28A0092B-C50C-407E-A947-70E740481C1C}">
                    <a14:useLocalDpi xmlns:a14="http://schemas.microsoft.com/office/drawing/2010/main" val="0"/>
                  </a:ext>
                </a:extLst>
              </a:blip>
              <a:srcRect l="13428" t="22585" r="14648" b="22585"/>
              <a:stretch>
                <a:fillRect/>
              </a:stretch>
            </p:blipFill>
            <p:spPr bwMode="auto">
              <a:xfrm>
                <a:off x="556386" y="2590800"/>
                <a:ext cx="680729" cy="623930"/>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30"/>
            <p:cNvGrpSpPr/>
            <p:nvPr/>
          </p:nvGrpSpPr>
          <p:grpSpPr>
            <a:xfrm>
              <a:off x="1879600" y="2580674"/>
              <a:ext cx="598769" cy="619726"/>
              <a:chOff x="1925925" y="2507469"/>
              <a:chExt cx="598769" cy="619726"/>
            </a:xfrm>
          </p:grpSpPr>
          <p:pic>
            <p:nvPicPr>
              <p:cNvPr id="791" name="Picture 6" descr="https://upload.wikimedia.org/wikipedia/commons/thumb/c/ca/Calendar_icon_2.svg/2000px-Calendar_icon_2.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5925" y="2507469"/>
                <a:ext cx="598769" cy="619726"/>
              </a:xfrm>
              <a:prstGeom prst="rect">
                <a:avLst/>
              </a:prstGeom>
              <a:noFill/>
              <a:extLst>
                <a:ext uri="{909E8E84-426E-40DD-AFC4-6F175D3DCCD1}">
                  <a14:hiddenFill xmlns:a14="http://schemas.microsoft.com/office/drawing/2010/main">
                    <a:solidFill>
                      <a:srgbClr val="FFFFFF"/>
                    </a:solidFill>
                  </a14:hiddenFill>
                </a:ext>
              </a:extLst>
            </p:spPr>
          </p:pic>
          <p:sp>
            <p:nvSpPr>
              <p:cNvPr id="792" name="Text Box 32"/>
              <p:cNvSpPr txBox="1">
                <a:spLocks noChangeArrowheads="1"/>
              </p:cNvSpPr>
              <p:nvPr/>
            </p:nvSpPr>
            <p:spPr bwMode="auto">
              <a:xfrm>
                <a:off x="1944146" y="2712932"/>
                <a:ext cx="580548" cy="36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6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grpSp>
        <p:nvGrpSpPr>
          <p:cNvPr id="1040" name="Group 1039"/>
          <p:cNvGrpSpPr/>
          <p:nvPr/>
        </p:nvGrpSpPr>
        <p:grpSpPr>
          <a:xfrm>
            <a:off x="2551900" y="3667770"/>
            <a:ext cx="1900192" cy="1240192"/>
            <a:chOff x="454076" y="3744764"/>
            <a:chExt cx="2111324" cy="1377991"/>
          </a:xfrm>
        </p:grpSpPr>
        <p:sp>
          <p:nvSpPr>
            <p:cNvPr id="823" name="AutoShape 4"/>
            <p:cNvSpPr>
              <a:spLocks noChangeArrowheads="1"/>
            </p:cNvSpPr>
            <p:nvPr/>
          </p:nvSpPr>
          <p:spPr bwMode="auto">
            <a:xfrm rot="5400000">
              <a:off x="824706" y="3385395"/>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nvGrpSpPr>
            <p:cNvPr id="1024" name="Group 1023"/>
            <p:cNvGrpSpPr>
              <a:grpSpLocks noChangeAspect="1"/>
            </p:cNvGrpSpPr>
            <p:nvPr/>
          </p:nvGrpSpPr>
          <p:grpSpPr>
            <a:xfrm>
              <a:off x="631454" y="4281310"/>
              <a:ext cx="794857" cy="759291"/>
              <a:chOff x="3285610" y="5361129"/>
              <a:chExt cx="831862" cy="794640"/>
            </a:xfrm>
          </p:grpSpPr>
          <p:sp>
            <p:nvSpPr>
              <p:cNvPr id="801" name="Freeform 800"/>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05"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06"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07"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08" name="Oval 807"/>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09"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0"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1" name="Rectangle 810"/>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2"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3"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4"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5"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6"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7" name="Oval 816"/>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8"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19"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20"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21"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824" name="Rectangle 823"/>
            <p:cNvSpPr>
              <a:spLocks noChangeArrowheads="1"/>
            </p:cNvSpPr>
            <p:nvPr/>
          </p:nvSpPr>
          <p:spPr bwMode="auto">
            <a:xfrm>
              <a:off x="458946" y="374476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9</a:t>
              </a:r>
              <a:endParaRPr lang="en-US" sz="1000" dirty="0">
                <a:solidFill>
                  <a:srgbClr val="DAEDEF"/>
                </a:solidFill>
                <a:latin typeface="Times New Roman"/>
                <a:ea typeface="Times New Roman"/>
                <a:sym typeface="Gill Sans"/>
              </a:endParaRPr>
            </a:p>
          </p:txBody>
        </p:sp>
        <p:sp>
          <p:nvSpPr>
            <p:cNvPr id="826" name="Text Box 32"/>
            <p:cNvSpPr txBox="1">
              <a:spLocks noChangeArrowheads="1"/>
            </p:cNvSpPr>
            <p:nvPr/>
          </p:nvSpPr>
          <p:spPr bwMode="auto">
            <a:xfrm>
              <a:off x="454076" y="3776859"/>
              <a:ext cx="209111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RESOLUTION &amp; DECREE</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884" name="Group 883"/>
            <p:cNvGrpSpPr>
              <a:grpSpLocks noChangeAspect="1"/>
            </p:cNvGrpSpPr>
            <p:nvPr/>
          </p:nvGrpSpPr>
          <p:grpSpPr>
            <a:xfrm>
              <a:off x="1583929" y="4396324"/>
              <a:ext cx="981471" cy="566711"/>
              <a:chOff x="8296536" y="6302105"/>
              <a:chExt cx="962739" cy="555895"/>
            </a:xfrm>
          </p:grpSpPr>
          <p:grpSp>
            <p:nvGrpSpPr>
              <p:cNvPr id="885" name="Group 884"/>
              <p:cNvGrpSpPr>
                <a:grpSpLocks/>
              </p:cNvGrpSpPr>
              <p:nvPr/>
            </p:nvGrpSpPr>
            <p:grpSpPr bwMode="auto">
              <a:xfrm rot="18653719">
                <a:off x="8645681" y="6098184"/>
                <a:ext cx="409674" cy="817515"/>
                <a:chOff x="3580" y="3509"/>
                <a:chExt cx="2404" cy="5748"/>
              </a:xfrm>
            </p:grpSpPr>
            <p:sp>
              <p:nvSpPr>
                <p:cNvPr id="888"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89" name="Rectangle 888"/>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90"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91"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92"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93"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886"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87" name="Rectangle 886"/>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grpSp>
        <p:nvGrpSpPr>
          <p:cNvPr id="1066" name="Group 1065"/>
          <p:cNvGrpSpPr/>
          <p:nvPr/>
        </p:nvGrpSpPr>
        <p:grpSpPr>
          <a:xfrm>
            <a:off x="4726098" y="3667770"/>
            <a:ext cx="1892808" cy="1240192"/>
            <a:chOff x="2868907" y="3751155"/>
            <a:chExt cx="2103120" cy="1377991"/>
          </a:xfrm>
        </p:grpSpPr>
        <p:sp>
          <p:nvSpPr>
            <p:cNvPr id="895" name="AutoShape 4"/>
            <p:cNvSpPr>
              <a:spLocks noChangeArrowheads="1"/>
            </p:cNvSpPr>
            <p:nvPr/>
          </p:nvSpPr>
          <p:spPr bwMode="auto">
            <a:xfrm rot="5400000">
              <a:off x="3234667" y="3391786"/>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896" name="Rectangle 895"/>
            <p:cNvSpPr>
              <a:spLocks noChangeArrowheads="1"/>
            </p:cNvSpPr>
            <p:nvPr/>
          </p:nvSpPr>
          <p:spPr bwMode="auto">
            <a:xfrm>
              <a:off x="2868907" y="3751155"/>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10</a:t>
              </a:r>
              <a:endParaRPr lang="en-US" sz="1000" dirty="0">
                <a:solidFill>
                  <a:srgbClr val="FFCC99"/>
                </a:solidFill>
                <a:latin typeface="Times New Roman"/>
                <a:ea typeface="Times New Roman"/>
                <a:sym typeface="Gill Sans"/>
              </a:endParaRPr>
            </a:p>
          </p:txBody>
        </p:sp>
        <p:sp>
          <p:nvSpPr>
            <p:cNvPr id="897" name="Text Box 32"/>
            <p:cNvSpPr txBox="1">
              <a:spLocks noChangeArrowheads="1"/>
            </p:cNvSpPr>
            <p:nvPr/>
          </p:nvSpPr>
          <p:spPr bwMode="auto">
            <a:xfrm>
              <a:off x="3033369" y="3835451"/>
              <a:ext cx="192140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CLAIM INVESTIGATION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376" name="Group 375"/>
            <p:cNvGrpSpPr>
              <a:grpSpLocks noChangeAspect="1"/>
            </p:cNvGrpSpPr>
            <p:nvPr/>
          </p:nvGrpSpPr>
          <p:grpSpPr>
            <a:xfrm rot="1979736">
              <a:off x="3174887" y="4133771"/>
              <a:ext cx="380465" cy="856530"/>
              <a:chOff x="11593653" y="-685800"/>
              <a:chExt cx="1371600" cy="3087841"/>
            </a:xfrm>
          </p:grpSpPr>
          <p:sp>
            <p:nvSpPr>
              <p:cNvPr id="377" name="Donut 376"/>
              <p:cNvSpPr/>
              <p:nvPr/>
            </p:nvSpPr>
            <p:spPr bwMode="auto">
              <a:xfrm>
                <a:off x="11593653" y="-685800"/>
                <a:ext cx="1371600" cy="1371600"/>
              </a:xfrm>
              <a:prstGeom prst="donut">
                <a:avLst>
                  <a:gd name="adj" fmla="val 5544"/>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378" name="Trapezoid 377"/>
              <p:cNvSpPr/>
              <p:nvPr/>
            </p:nvSpPr>
            <p:spPr bwMode="auto">
              <a:xfrm>
                <a:off x="12106921" y="990600"/>
                <a:ext cx="345065" cy="1411441"/>
              </a:xfrm>
              <a:prstGeom prst="trapezoid">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379" name="Rounded Rectangle 378"/>
              <p:cNvSpPr/>
              <p:nvPr/>
            </p:nvSpPr>
            <p:spPr bwMode="auto">
              <a:xfrm>
                <a:off x="12088500" y="762000"/>
                <a:ext cx="381907" cy="139700"/>
              </a:xfrm>
              <a:prstGeom prst="roundRect">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380" name="Moon 379"/>
              <p:cNvSpPr/>
              <p:nvPr/>
            </p:nvSpPr>
            <p:spPr bwMode="auto">
              <a:xfrm rot="20143563">
                <a:off x="11810913" y="-386131"/>
                <a:ext cx="450584" cy="979236"/>
              </a:xfrm>
              <a:prstGeom prst="moon">
                <a:avLst/>
              </a:prstGeom>
              <a:solidFill>
                <a:schemeClr val="tx1"/>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grpSp>
        <p:grpSp>
          <p:nvGrpSpPr>
            <p:cNvPr id="900" name="Group 899"/>
            <p:cNvGrpSpPr/>
            <p:nvPr/>
          </p:nvGrpSpPr>
          <p:grpSpPr>
            <a:xfrm>
              <a:off x="3922603" y="4124080"/>
              <a:ext cx="789560" cy="922770"/>
              <a:chOff x="4013200" y="4572000"/>
              <a:chExt cx="1400541" cy="1600200"/>
            </a:xfrm>
          </p:grpSpPr>
          <p:sp>
            <p:nvSpPr>
              <p:cNvPr id="901" name="Rounded Rectangle 900"/>
              <p:cNvSpPr/>
              <p:nvPr/>
            </p:nvSpPr>
            <p:spPr bwMode="auto">
              <a:xfrm>
                <a:off x="4013200" y="4572000"/>
                <a:ext cx="1400541" cy="1600200"/>
              </a:xfrm>
              <a:prstGeom prst="round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02" name="TextBox 901"/>
              <p:cNvSpPr txBox="1"/>
              <p:nvPr/>
            </p:nvSpPr>
            <p:spPr>
              <a:xfrm>
                <a:off x="4103870" y="4688553"/>
                <a:ext cx="1219199" cy="504072"/>
              </a:xfrm>
              <a:prstGeom prst="rect">
                <a:avLst/>
              </a:prstGeom>
              <a:noFill/>
            </p:spPr>
            <p:txBody>
              <a:bodyPr wrap="square" lIns="0" rIns="0" rtlCol="0" anchor="ctr">
                <a:spAutoFit/>
              </a:bodyPr>
              <a:lstStyle/>
              <a:p>
                <a:pPr algn="ct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cxnSp>
            <p:nvCxnSpPr>
              <p:cNvPr id="903" name="Straight Connector 902"/>
              <p:cNvCxnSpPr/>
              <p:nvPr/>
            </p:nvCxnSpPr>
            <p:spPr bwMode="auto">
              <a:xfrm>
                <a:off x="4172133" y="53721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4" name="Straight Connector 903"/>
              <p:cNvCxnSpPr/>
              <p:nvPr/>
            </p:nvCxnSpPr>
            <p:spPr bwMode="auto">
              <a:xfrm>
                <a:off x="4172133" y="56769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5" name="Straight Connector 904"/>
              <p:cNvCxnSpPr/>
              <p:nvPr/>
            </p:nvCxnSpPr>
            <p:spPr bwMode="auto">
              <a:xfrm>
                <a:off x="4172133" y="5981700"/>
                <a:ext cx="915804"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6" name="Rectangle 905"/>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07" name="Rectangle 906"/>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08" name="Rectangle 907"/>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pic>
            <p:nvPicPr>
              <p:cNvPr id="909" name="Picture 90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910" name="Picture 90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911" name="Picture 9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pic>
          <p:nvPicPr>
            <p:cNvPr id="912" name="Picture 911"/>
            <p:cNvPicPr>
              <a:picLocks noChangeAspect="1"/>
            </p:cNvPicPr>
            <p:nvPr/>
          </p:nvPicPr>
          <p:blipFill>
            <a:blip r:embed="rId12" cstate="print">
              <a:duotone>
                <a:prstClr val="black"/>
                <a:srgbClr val="3366CC">
                  <a:tint val="45000"/>
                  <a:satMod val="400000"/>
                </a:srgbClr>
              </a:duotone>
              <a:extLst>
                <a:ext uri="{28A0092B-C50C-407E-A947-70E740481C1C}">
                  <a14:useLocalDpi xmlns:a14="http://schemas.microsoft.com/office/drawing/2010/main" val="0"/>
                </a:ext>
              </a:extLst>
            </a:blip>
            <a:stretch>
              <a:fillRect/>
            </a:stretch>
          </p:blipFill>
          <p:spPr>
            <a:xfrm>
              <a:off x="3439498" y="4617992"/>
              <a:ext cx="340761" cy="340761"/>
            </a:xfrm>
            <a:prstGeom prst="rect">
              <a:avLst/>
            </a:prstGeom>
          </p:spPr>
        </p:pic>
      </p:grpSp>
      <p:grpSp>
        <p:nvGrpSpPr>
          <p:cNvPr id="1067" name="Group 1066"/>
          <p:cNvGrpSpPr/>
          <p:nvPr/>
        </p:nvGrpSpPr>
        <p:grpSpPr>
          <a:xfrm>
            <a:off x="4723637" y="2108439"/>
            <a:ext cx="1892808" cy="1240192"/>
            <a:chOff x="2851658" y="2057400"/>
            <a:chExt cx="2103120" cy="1377991"/>
          </a:xfrm>
        </p:grpSpPr>
        <p:sp>
          <p:nvSpPr>
            <p:cNvPr id="501" name="AutoShape 4"/>
            <p:cNvSpPr>
              <a:spLocks noChangeArrowheads="1"/>
            </p:cNvSpPr>
            <p:nvPr/>
          </p:nvSpPr>
          <p:spPr bwMode="auto">
            <a:xfrm rot="5400000">
              <a:off x="3217418" y="1698031"/>
              <a:ext cx="1371600" cy="2103120"/>
            </a:xfrm>
            <a:prstGeom prst="round2DiagRect">
              <a:avLst/>
            </a:prstGeom>
            <a:solidFill>
              <a:schemeClr val="accent5"/>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502" name="Rectangle 501"/>
            <p:cNvSpPr>
              <a:spLocks noChangeArrowheads="1"/>
            </p:cNvSpPr>
            <p:nvPr/>
          </p:nvSpPr>
          <p:spPr bwMode="auto">
            <a:xfrm>
              <a:off x="2851658" y="2057400"/>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DAEDEF"/>
                  </a:solidFill>
                  <a:latin typeface="Verdana"/>
                  <a:ea typeface="Times New Roman"/>
                  <a:sym typeface="Gill Sans"/>
                </a:rPr>
                <a:t>6</a:t>
              </a:r>
              <a:endParaRPr lang="en-US" sz="1000" dirty="0">
                <a:solidFill>
                  <a:srgbClr val="DAEDEF"/>
                </a:solidFill>
                <a:latin typeface="Times New Roman"/>
                <a:ea typeface="Times New Roman"/>
                <a:sym typeface="Gill Sans"/>
              </a:endParaRPr>
            </a:p>
          </p:txBody>
        </p:sp>
        <p:sp>
          <p:nvSpPr>
            <p:cNvPr id="500" name="Text Box 32"/>
            <p:cNvSpPr txBox="1">
              <a:spLocks noChangeArrowheads="1"/>
            </p:cNvSpPr>
            <p:nvPr/>
          </p:nvSpPr>
          <p:spPr bwMode="auto">
            <a:xfrm>
              <a:off x="2943096" y="2141698"/>
              <a:ext cx="1999681" cy="23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LIST OF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UNCLAIMED RIGHTS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1039" name="Group 1038"/>
            <p:cNvGrpSpPr/>
            <p:nvPr/>
          </p:nvGrpSpPr>
          <p:grpSpPr>
            <a:xfrm>
              <a:off x="3285610" y="2558901"/>
              <a:ext cx="1138047" cy="793420"/>
              <a:chOff x="10455606" y="1111580"/>
              <a:chExt cx="1138047" cy="793420"/>
            </a:xfrm>
          </p:grpSpPr>
          <p:sp>
            <p:nvSpPr>
              <p:cNvPr id="1029" name="Rounded Rectangle 1028"/>
              <p:cNvSpPr/>
              <p:nvPr/>
            </p:nvSpPr>
            <p:spPr bwMode="auto">
              <a:xfrm>
                <a:off x="10492486" y="1143000"/>
                <a:ext cx="1101167" cy="762000"/>
              </a:xfrm>
              <a:prstGeom prst="round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938" name="Straight Connector 937"/>
              <p:cNvCxnSpPr/>
              <p:nvPr/>
            </p:nvCxnSpPr>
            <p:spPr bwMode="auto">
              <a:xfrm>
                <a:off x="10760936" y="18288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9" name="Straight Connector 938"/>
              <p:cNvCxnSpPr/>
              <p:nvPr/>
            </p:nvCxnSpPr>
            <p:spPr bwMode="auto">
              <a:xfrm>
                <a:off x="10760936" y="16764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0" name="Straight Connector 939"/>
              <p:cNvCxnSpPr/>
              <p:nvPr/>
            </p:nvCxnSpPr>
            <p:spPr bwMode="auto">
              <a:xfrm>
                <a:off x="10760936" y="15240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1" name="Text Box 256"/>
              <p:cNvSpPr txBox="1">
                <a:spLocks noChangeArrowheads="1"/>
              </p:cNvSpPr>
              <p:nvPr/>
            </p:nvSpPr>
            <p:spPr bwMode="auto">
              <a:xfrm>
                <a:off x="10535313" y="1111580"/>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dirty="0">
                    <a:solidFill>
                      <a:srgbClr val="000000"/>
                    </a:solidFill>
                    <a:latin typeface="Verdana"/>
                    <a:ea typeface="Times New Roman"/>
                    <a:sym typeface="Gill Sans"/>
                  </a:rPr>
                  <a:t>UNCLAIMED RIGHTS</a:t>
                </a:r>
                <a:endParaRPr lang="en-US" sz="900" b="1" dirty="0">
                  <a:solidFill>
                    <a:srgbClr val="000000"/>
                  </a:solidFill>
                  <a:latin typeface="Times New Roman"/>
                  <a:ea typeface="Times New Roman"/>
                  <a:sym typeface="Gill Sans"/>
                </a:endParaRPr>
              </a:p>
              <a:p>
                <a:pPr algn="ctr">
                  <a:spcBef>
                    <a:spcPts val="0"/>
                  </a:spcBef>
                  <a:spcAft>
                    <a:spcPts val="0"/>
                  </a:spcAft>
                </a:pPr>
                <a:r>
                  <a:rPr lang="en-US" sz="900" b="1" dirty="0">
                    <a:solidFill>
                      <a:srgbClr val="000000"/>
                    </a:solidFill>
                    <a:latin typeface="Verdana"/>
                    <a:ea typeface="Times New Roman"/>
                    <a:sym typeface="Gill Sans"/>
                  </a:rPr>
                  <a:t> </a:t>
                </a:r>
                <a:endParaRPr lang="en-US" sz="900" b="1" dirty="0">
                  <a:solidFill>
                    <a:srgbClr val="000000"/>
                  </a:solidFill>
                  <a:latin typeface="Times New Roman"/>
                  <a:ea typeface="Times New Roman"/>
                  <a:sym typeface="Gill Sans"/>
                </a:endParaRPr>
              </a:p>
            </p:txBody>
          </p:sp>
          <p:sp>
            <p:nvSpPr>
              <p:cNvPr id="1035" name="Rectangle 1034"/>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42" name="Rectangle 941"/>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44" name="Rectangle 943"/>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1038" name="Straight Connector 1037"/>
              <p:cNvCxnSpPr/>
              <p:nvPr/>
            </p:nvCxnSpPr>
            <p:spPr bwMode="auto">
              <a:xfrm>
                <a:off x="10455606" y="1264181"/>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6" name="Straight Connector 945"/>
              <p:cNvCxnSpPr/>
              <p:nvPr/>
            </p:nvCxnSpPr>
            <p:spPr bwMode="auto">
              <a:xfrm>
                <a:off x="10455606" y="1350664"/>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7" name="Straight Connector 946"/>
              <p:cNvCxnSpPr/>
              <p:nvPr/>
            </p:nvCxnSpPr>
            <p:spPr bwMode="auto">
              <a:xfrm>
                <a:off x="10455606" y="1437147"/>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8" name="Straight Connector 947"/>
              <p:cNvCxnSpPr/>
              <p:nvPr/>
            </p:nvCxnSpPr>
            <p:spPr bwMode="auto">
              <a:xfrm>
                <a:off x="10455606" y="152363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9" name="Straight Connector 948"/>
              <p:cNvCxnSpPr/>
              <p:nvPr/>
            </p:nvCxnSpPr>
            <p:spPr bwMode="auto">
              <a:xfrm>
                <a:off x="10455606" y="1610113"/>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0" name="Straight Connector 949"/>
              <p:cNvCxnSpPr/>
              <p:nvPr/>
            </p:nvCxnSpPr>
            <p:spPr bwMode="auto">
              <a:xfrm>
                <a:off x="10455606" y="1696596"/>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1" name="Straight Connector 950"/>
              <p:cNvCxnSpPr/>
              <p:nvPr/>
            </p:nvCxnSpPr>
            <p:spPr bwMode="auto">
              <a:xfrm>
                <a:off x="10455606" y="178308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065" name="Group 1064"/>
          <p:cNvGrpSpPr/>
          <p:nvPr/>
        </p:nvGrpSpPr>
        <p:grpSpPr>
          <a:xfrm>
            <a:off x="6892912" y="3667770"/>
            <a:ext cx="1892808" cy="1240192"/>
            <a:chOff x="5337063" y="3811844"/>
            <a:chExt cx="2103120" cy="1377991"/>
          </a:xfrm>
        </p:grpSpPr>
        <p:sp>
          <p:nvSpPr>
            <p:cNvPr id="914" name="AutoShape 4"/>
            <p:cNvSpPr>
              <a:spLocks noChangeArrowheads="1"/>
            </p:cNvSpPr>
            <p:nvPr/>
          </p:nvSpPr>
          <p:spPr bwMode="auto">
            <a:xfrm rot="5400000">
              <a:off x="5702823" y="3452475"/>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15" name="Rectangle 914"/>
            <p:cNvSpPr>
              <a:spLocks noChangeArrowheads="1"/>
            </p:cNvSpPr>
            <p:nvPr/>
          </p:nvSpPr>
          <p:spPr bwMode="auto">
            <a:xfrm>
              <a:off x="5337063" y="381184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11</a:t>
              </a:r>
              <a:endParaRPr lang="en-US" sz="1000" dirty="0">
                <a:solidFill>
                  <a:srgbClr val="FFCC99"/>
                </a:solidFill>
                <a:latin typeface="Times New Roman"/>
                <a:ea typeface="Times New Roman"/>
                <a:sym typeface="Gill Sans"/>
              </a:endParaRPr>
            </a:p>
          </p:txBody>
        </p:sp>
        <p:sp>
          <p:nvSpPr>
            <p:cNvPr id="916" name="Text Box 32"/>
            <p:cNvSpPr txBox="1">
              <a:spLocks noChangeArrowheads="1"/>
            </p:cNvSpPr>
            <p:nvPr/>
          </p:nvSpPr>
          <p:spPr bwMode="auto">
            <a:xfrm>
              <a:off x="5501525" y="3896140"/>
              <a:ext cx="1921409"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PROPOSED DETERMINATION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1027" name="Group 1026"/>
            <p:cNvGrpSpPr/>
            <p:nvPr/>
          </p:nvGrpSpPr>
          <p:grpSpPr>
            <a:xfrm>
              <a:off x="5468890" y="4392668"/>
              <a:ext cx="605887" cy="645659"/>
              <a:chOff x="6552756" y="5428629"/>
              <a:chExt cx="605887" cy="645659"/>
            </a:xfrm>
          </p:grpSpPr>
          <p:sp>
            <p:nvSpPr>
              <p:cNvPr id="920" name="Rounded Rectangle 919"/>
              <p:cNvSpPr/>
              <p:nvPr/>
            </p:nvSpPr>
            <p:spPr bwMode="auto">
              <a:xfrm>
                <a:off x="6552756" y="5428629"/>
                <a:ext cx="605887" cy="645659"/>
              </a:xfrm>
              <a:prstGeom prst="round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21" name="TextBox 920"/>
              <p:cNvSpPr txBox="1"/>
              <p:nvPr/>
            </p:nvSpPr>
            <p:spPr>
              <a:xfrm>
                <a:off x="6591980" y="5449110"/>
                <a:ext cx="527437" cy="256480"/>
              </a:xfrm>
              <a:prstGeom prst="rect">
                <a:avLst/>
              </a:prstGeom>
              <a:noFill/>
            </p:spPr>
            <p:txBody>
              <a:bodyPr wrap="square" lIns="0" rIns="0" rtlCol="0" anchor="ctr">
                <a:spAutoFit/>
              </a:bodyPr>
              <a:lstStyle/>
              <a:p>
                <a:pPr algn="ctr"/>
                <a:r>
                  <a:rPr 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W.U.C.</a:t>
                </a:r>
              </a:p>
            </p:txBody>
          </p:sp>
          <p:cxnSp>
            <p:nvCxnSpPr>
              <p:cNvPr id="922" name="Straight Connector 921"/>
              <p:cNvCxnSpPr/>
              <p:nvPr/>
            </p:nvCxnSpPr>
            <p:spPr bwMode="auto">
              <a:xfrm>
                <a:off x="6621512" y="5751459"/>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 name="Straight Connector 922"/>
              <p:cNvCxnSpPr/>
              <p:nvPr/>
            </p:nvCxnSpPr>
            <p:spPr bwMode="auto">
              <a:xfrm>
                <a:off x="6621512" y="5874441"/>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 name="Straight Connector 923"/>
              <p:cNvCxnSpPr/>
              <p:nvPr/>
            </p:nvCxnSpPr>
            <p:spPr bwMode="auto">
              <a:xfrm>
                <a:off x="6621512" y="5997424"/>
                <a:ext cx="396185"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5" name="Rectangle 924"/>
              <p:cNvSpPr/>
              <p:nvPr/>
            </p:nvSpPr>
            <p:spPr bwMode="auto">
              <a:xfrm>
                <a:off x="7047228" y="5695323"/>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26" name="Rectangle 925"/>
              <p:cNvSpPr/>
              <p:nvPr/>
            </p:nvSpPr>
            <p:spPr bwMode="auto">
              <a:xfrm>
                <a:off x="7047228" y="5818306"/>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27" name="Rectangle 926"/>
              <p:cNvSpPr/>
              <p:nvPr/>
            </p:nvSpPr>
            <p:spPr bwMode="auto">
              <a:xfrm>
                <a:off x="7047228" y="5941289"/>
                <a:ext cx="57390" cy="5613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pic>
            <p:nvPicPr>
              <p:cNvPr id="928" name="Picture 9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664987"/>
                <a:ext cx="98894" cy="86472"/>
              </a:xfrm>
              <a:prstGeom prst="rect">
                <a:avLst/>
              </a:prstGeom>
            </p:spPr>
          </p:pic>
          <p:pic>
            <p:nvPicPr>
              <p:cNvPr id="929" name="Picture 9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787969"/>
                <a:ext cx="98894" cy="86472"/>
              </a:xfrm>
              <a:prstGeom prst="rect">
                <a:avLst/>
              </a:prstGeom>
            </p:spPr>
          </p:pic>
          <p:pic>
            <p:nvPicPr>
              <p:cNvPr id="930" name="Picture 9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7228" y="5910952"/>
                <a:ext cx="98894" cy="86472"/>
              </a:xfrm>
              <a:prstGeom prst="rect">
                <a:avLst/>
              </a:prstGeom>
            </p:spPr>
          </p:pic>
        </p:grpSp>
        <p:sp>
          <p:nvSpPr>
            <p:cNvPr id="935" name="Right Arrow 934"/>
            <p:cNvSpPr/>
            <p:nvPr/>
          </p:nvSpPr>
          <p:spPr bwMode="auto">
            <a:xfrm>
              <a:off x="6133058" y="4495800"/>
              <a:ext cx="329172" cy="444096"/>
            </a:xfrm>
            <a:prstGeom prst="rightArrow">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grpSp>
          <p:nvGrpSpPr>
            <p:cNvPr id="952" name="Group 951"/>
            <p:cNvGrpSpPr>
              <a:grpSpLocks noChangeAspect="1"/>
            </p:cNvGrpSpPr>
            <p:nvPr/>
          </p:nvGrpSpPr>
          <p:grpSpPr>
            <a:xfrm>
              <a:off x="6492494" y="4419600"/>
              <a:ext cx="839854" cy="585527"/>
              <a:chOff x="10455606" y="1111580"/>
              <a:chExt cx="1138047" cy="793420"/>
            </a:xfrm>
          </p:grpSpPr>
          <p:sp>
            <p:nvSpPr>
              <p:cNvPr id="953" name="Rounded Rectangle 952"/>
              <p:cNvSpPr/>
              <p:nvPr/>
            </p:nvSpPr>
            <p:spPr bwMode="auto">
              <a:xfrm>
                <a:off x="10492486" y="1143000"/>
                <a:ext cx="1101167" cy="762000"/>
              </a:xfrm>
              <a:prstGeom prst="round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954" name="Straight Connector 953"/>
              <p:cNvCxnSpPr/>
              <p:nvPr/>
            </p:nvCxnSpPr>
            <p:spPr bwMode="auto">
              <a:xfrm>
                <a:off x="10760936" y="18288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5" name="Straight Connector 954"/>
              <p:cNvCxnSpPr/>
              <p:nvPr/>
            </p:nvCxnSpPr>
            <p:spPr bwMode="auto">
              <a:xfrm>
                <a:off x="10760936" y="16764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6" name="Straight Connector 955"/>
              <p:cNvCxnSpPr/>
              <p:nvPr/>
            </p:nvCxnSpPr>
            <p:spPr bwMode="auto">
              <a:xfrm>
                <a:off x="10760936" y="1524000"/>
                <a:ext cx="73152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7" name="Text Box 256"/>
              <p:cNvSpPr txBox="1">
                <a:spLocks noChangeArrowheads="1"/>
              </p:cNvSpPr>
              <p:nvPr/>
            </p:nvSpPr>
            <p:spPr bwMode="auto">
              <a:xfrm>
                <a:off x="10535313" y="1111580"/>
                <a:ext cx="1015511" cy="31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0" bIns="45720" anchor="t" anchorCtr="0" upright="1">
                <a:noAutofit/>
              </a:bodyPr>
              <a:lstStyle/>
              <a:p>
                <a:pPr algn="ctr">
                  <a:spcBef>
                    <a:spcPts val="0"/>
                  </a:spcBef>
                  <a:spcAft>
                    <a:spcPts val="0"/>
                  </a:spcAft>
                </a:pPr>
                <a:r>
                  <a:rPr lang="en-US" sz="900" b="1" dirty="0">
                    <a:solidFill>
                      <a:srgbClr val="000000"/>
                    </a:solidFill>
                    <a:latin typeface="Verdana"/>
                    <a:ea typeface="Times New Roman"/>
                    <a:sym typeface="Gill Sans"/>
                  </a:rPr>
                  <a:t>P.D.</a:t>
                </a:r>
                <a:endParaRPr lang="en-US" sz="900" b="1" dirty="0">
                  <a:solidFill>
                    <a:srgbClr val="000000"/>
                  </a:solidFill>
                  <a:latin typeface="Times New Roman"/>
                  <a:ea typeface="Times New Roman"/>
                  <a:sym typeface="Gill Sans"/>
                </a:endParaRPr>
              </a:p>
              <a:p>
                <a:pPr algn="ctr">
                  <a:spcBef>
                    <a:spcPts val="0"/>
                  </a:spcBef>
                  <a:spcAft>
                    <a:spcPts val="0"/>
                  </a:spcAft>
                </a:pPr>
                <a:r>
                  <a:rPr lang="en-US" sz="1100" b="1" dirty="0">
                    <a:solidFill>
                      <a:srgbClr val="000000"/>
                    </a:solidFill>
                    <a:latin typeface="Verdana"/>
                    <a:ea typeface="Times New Roman"/>
                    <a:sym typeface="Gill Sans"/>
                  </a:rPr>
                  <a:t> </a:t>
                </a:r>
                <a:endParaRPr lang="en-US" sz="1100" b="1" dirty="0">
                  <a:solidFill>
                    <a:srgbClr val="000000"/>
                  </a:solidFill>
                  <a:latin typeface="Times New Roman"/>
                  <a:ea typeface="Times New Roman"/>
                  <a:sym typeface="Gill Sans"/>
                </a:endParaRPr>
              </a:p>
            </p:txBody>
          </p:sp>
          <p:sp>
            <p:nvSpPr>
              <p:cNvPr id="958" name="Rectangle 957"/>
              <p:cNvSpPr/>
              <p:nvPr/>
            </p:nvSpPr>
            <p:spPr bwMode="auto">
              <a:xfrm>
                <a:off x="10627360" y="14325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59" name="Rectangle 958"/>
              <p:cNvSpPr/>
              <p:nvPr/>
            </p:nvSpPr>
            <p:spPr bwMode="auto">
              <a:xfrm>
                <a:off x="10627360" y="15849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sp>
            <p:nvSpPr>
              <p:cNvPr id="960" name="Rectangle 959"/>
              <p:cNvSpPr/>
              <p:nvPr/>
            </p:nvSpPr>
            <p:spPr bwMode="auto">
              <a:xfrm>
                <a:off x="10627360" y="1737360"/>
                <a:ext cx="91440" cy="91440"/>
              </a:xfrm>
              <a:prstGeom prst="rect">
                <a:avLst/>
              </a:prstGeom>
              <a:noFill/>
              <a:ln w="254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06"/>
                <a:endParaRPr lang="en-US">
                  <a:solidFill>
                    <a:srgbClr val="000000"/>
                  </a:solidFill>
                  <a:latin typeface="Gill Sans" charset="0"/>
                  <a:sym typeface="Gill Sans" charset="0"/>
                </a:endParaRPr>
              </a:p>
            </p:txBody>
          </p:sp>
          <p:cxnSp>
            <p:nvCxnSpPr>
              <p:cNvPr id="961" name="Straight Connector 960"/>
              <p:cNvCxnSpPr/>
              <p:nvPr/>
            </p:nvCxnSpPr>
            <p:spPr bwMode="auto">
              <a:xfrm>
                <a:off x="10455606" y="1264181"/>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2" name="Straight Connector 961"/>
              <p:cNvCxnSpPr/>
              <p:nvPr/>
            </p:nvCxnSpPr>
            <p:spPr bwMode="auto">
              <a:xfrm>
                <a:off x="10455606" y="1350664"/>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3" name="Straight Connector 962"/>
              <p:cNvCxnSpPr/>
              <p:nvPr/>
            </p:nvCxnSpPr>
            <p:spPr bwMode="auto">
              <a:xfrm>
                <a:off x="10455606" y="1437147"/>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4" name="Straight Connector 963"/>
              <p:cNvCxnSpPr/>
              <p:nvPr/>
            </p:nvCxnSpPr>
            <p:spPr bwMode="auto">
              <a:xfrm>
                <a:off x="10455606" y="152363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5" name="Straight Connector 964"/>
              <p:cNvCxnSpPr/>
              <p:nvPr/>
            </p:nvCxnSpPr>
            <p:spPr bwMode="auto">
              <a:xfrm>
                <a:off x="10455606" y="1610113"/>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6" name="Straight Connector 965"/>
              <p:cNvCxnSpPr/>
              <p:nvPr/>
            </p:nvCxnSpPr>
            <p:spPr bwMode="auto">
              <a:xfrm>
                <a:off x="10455606" y="1696596"/>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7" name="Straight Connector 966"/>
              <p:cNvCxnSpPr/>
              <p:nvPr/>
            </p:nvCxnSpPr>
            <p:spPr bwMode="auto">
              <a:xfrm>
                <a:off x="10455606" y="1783080"/>
                <a:ext cx="91440" cy="0"/>
              </a:xfrm>
              <a:prstGeom prst="line">
                <a:avLst/>
              </a:prstGeom>
              <a:blipFill dpi="0" rotWithShape="0">
                <a:blip r:embed="rId10"/>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064" name="Group 1063"/>
          <p:cNvGrpSpPr/>
          <p:nvPr/>
        </p:nvGrpSpPr>
        <p:grpSpPr>
          <a:xfrm>
            <a:off x="2553862" y="5233727"/>
            <a:ext cx="1892808" cy="1240192"/>
            <a:chOff x="7744802" y="3835451"/>
            <a:chExt cx="2103120" cy="1377991"/>
          </a:xfrm>
        </p:grpSpPr>
        <p:sp>
          <p:nvSpPr>
            <p:cNvPr id="969" name="AutoShape 4"/>
            <p:cNvSpPr>
              <a:spLocks noChangeArrowheads="1"/>
            </p:cNvSpPr>
            <p:nvPr/>
          </p:nvSpPr>
          <p:spPr bwMode="auto">
            <a:xfrm rot="5400000">
              <a:off x="8110562" y="3476082"/>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0" name="Rectangle 969"/>
            <p:cNvSpPr>
              <a:spLocks noChangeArrowheads="1"/>
            </p:cNvSpPr>
            <p:nvPr/>
          </p:nvSpPr>
          <p:spPr bwMode="auto">
            <a:xfrm>
              <a:off x="7744802" y="3835451"/>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13</a:t>
              </a:r>
              <a:endParaRPr lang="en-US" sz="1000" dirty="0">
                <a:solidFill>
                  <a:srgbClr val="FFCC99"/>
                </a:solidFill>
                <a:latin typeface="Times New Roman"/>
                <a:ea typeface="Times New Roman"/>
                <a:sym typeface="Gill Sans"/>
              </a:endParaRPr>
            </a:p>
          </p:txBody>
        </p:sp>
        <p:grpSp>
          <p:nvGrpSpPr>
            <p:cNvPr id="971" name="Group 970"/>
            <p:cNvGrpSpPr>
              <a:grpSpLocks noChangeAspect="1"/>
            </p:cNvGrpSpPr>
            <p:nvPr/>
          </p:nvGrpSpPr>
          <p:grpSpPr bwMode="auto">
            <a:xfrm>
              <a:off x="8370754" y="4232398"/>
              <a:ext cx="872302" cy="874741"/>
              <a:chOff x="12199" y="6038"/>
              <a:chExt cx="1886" cy="1688"/>
            </a:xfrm>
          </p:grpSpPr>
          <p:sp>
            <p:nvSpPr>
              <p:cNvPr id="973" name="Rectangle 972"/>
              <p:cNvSpPr>
                <a:spLocks noChangeArrowheads="1"/>
              </p:cNvSpPr>
              <p:nvPr/>
            </p:nvSpPr>
            <p:spPr bwMode="auto">
              <a:xfrm>
                <a:off x="12290" y="6038"/>
                <a:ext cx="1744"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4" name="Freeform 973"/>
              <p:cNvSpPr>
                <a:spLocks noEditPoints="1"/>
              </p:cNvSpPr>
              <p:nvPr/>
            </p:nvSpPr>
            <p:spPr bwMode="auto">
              <a:xfrm>
                <a:off x="12199" y="6039"/>
                <a:ext cx="1886" cy="1686"/>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5" name="Freeform 974"/>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6" name="Freeform 975"/>
              <p:cNvSpPr>
                <a:spLocks/>
              </p:cNvSpPr>
              <p:nvPr/>
            </p:nvSpPr>
            <p:spPr bwMode="auto">
              <a:xfrm>
                <a:off x="12971" y="6222"/>
                <a:ext cx="888" cy="685"/>
              </a:xfrm>
              <a:custGeom>
                <a:avLst/>
                <a:gdLst>
                  <a:gd name="T0" fmla="*/ 2297 w 2297"/>
                  <a:gd name="T1" fmla="*/ 1529 h 1831"/>
                  <a:gd name="T2" fmla="*/ 2291 w 2297"/>
                  <a:gd name="T3" fmla="*/ 1584 h 1831"/>
                  <a:gd name="T4" fmla="*/ 2278 w 2297"/>
                  <a:gd name="T5" fmla="*/ 1635 h 1831"/>
                  <a:gd name="T6" fmla="*/ 2256 w 2297"/>
                  <a:gd name="T7" fmla="*/ 1682 h 1831"/>
                  <a:gd name="T8" fmla="*/ 2225 w 2297"/>
                  <a:gd name="T9" fmla="*/ 1723 h 1831"/>
                  <a:gd name="T10" fmla="*/ 2190 w 2297"/>
                  <a:gd name="T11" fmla="*/ 1759 h 1831"/>
                  <a:gd name="T12" fmla="*/ 2148 w 2297"/>
                  <a:gd name="T13" fmla="*/ 1789 h 1831"/>
                  <a:gd name="T14" fmla="*/ 2101 w 2297"/>
                  <a:gd name="T15" fmla="*/ 1812 h 1831"/>
                  <a:gd name="T16" fmla="*/ 2050 w 2297"/>
                  <a:gd name="T17" fmla="*/ 1825 h 1831"/>
                  <a:gd name="T18" fmla="*/ 1996 w 2297"/>
                  <a:gd name="T19" fmla="*/ 1831 h 1831"/>
                  <a:gd name="T20" fmla="*/ 301 w 2297"/>
                  <a:gd name="T21" fmla="*/ 1831 h 1831"/>
                  <a:gd name="T22" fmla="*/ 246 w 2297"/>
                  <a:gd name="T23" fmla="*/ 1825 h 1831"/>
                  <a:gd name="T24" fmla="*/ 195 w 2297"/>
                  <a:gd name="T25" fmla="*/ 1812 h 1831"/>
                  <a:gd name="T26" fmla="*/ 148 w 2297"/>
                  <a:gd name="T27" fmla="*/ 1789 h 1831"/>
                  <a:gd name="T28" fmla="*/ 107 w 2297"/>
                  <a:gd name="T29" fmla="*/ 1759 h 1831"/>
                  <a:gd name="T30" fmla="*/ 71 w 2297"/>
                  <a:gd name="T31" fmla="*/ 1723 h 1831"/>
                  <a:gd name="T32" fmla="*/ 41 w 2297"/>
                  <a:gd name="T33" fmla="*/ 1682 h 1831"/>
                  <a:gd name="T34" fmla="*/ 18 w 2297"/>
                  <a:gd name="T35" fmla="*/ 1635 h 1831"/>
                  <a:gd name="T36" fmla="*/ 5 w 2297"/>
                  <a:gd name="T37" fmla="*/ 1584 h 1831"/>
                  <a:gd name="T38" fmla="*/ 0 w 2297"/>
                  <a:gd name="T39" fmla="*/ 1529 h 1831"/>
                  <a:gd name="T40" fmla="*/ 0 w 2297"/>
                  <a:gd name="T41" fmla="*/ 301 h 1831"/>
                  <a:gd name="T42" fmla="*/ 5 w 2297"/>
                  <a:gd name="T43" fmla="*/ 247 h 1831"/>
                  <a:gd name="T44" fmla="*/ 18 w 2297"/>
                  <a:gd name="T45" fmla="*/ 196 h 1831"/>
                  <a:gd name="T46" fmla="*/ 41 w 2297"/>
                  <a:gd name="T47" fmla="*/ 149 h 1831"/>
                  <a:gd name="T48" fmla="*/ 71 w 2297"/>
                  <a:gd name="T49" fmla="*/ 107 h 1831"/>
                  <a:gd name="T50" fmla="*/ 107 w 2297"/>
                  <a:gd name="T51" fmla="*/ 71 h 1831"/>
                  <a:gd name="T52" fmla="*/ 148 w 2297"/>
                  <a:gd name="T53" fmla="*/ 41 h 1831"/>
                  <a:gd name="T54" fmla="*/ 195 w 2297"/>
                  <a:gd name="T55" fmla="*/ 19 h 1831"/>
                  <a:gd name="T56" fmla="*/ 246 w 2297"/>
                  <a:gd name="T57" fmla="*/ 5 h 1831"/>
                  <a:gd name="T58" fmla="*/ 301 w 2297"/>
                  <a:gd name="T59" fmla="*/ 0 h 1831"/>
                  <a:gd name="T60" fmla="*/ 1996 w 2297"/>
                  <a:gd name="T61" fmla="*/ 0 h 1831"/>
                  <a:gd name="T62" fmla="*/ 2050 w 2297"/>
                  <a:gd name="T63" fmla="*/ 5 h 1831"/>
                  <a:gd name="T64" fmla="*/ 2101 w 2297"/>
                  <a:gd name="T65" fmla="*/ 19 h 1831"/>
                  <a:gd name="T66" fmla="*/ 2148 w 2297"/>
                  <a:gd name="T67" fmla="*/ 41 h 1831"/>
                  <a:gd name="T68" fmla="*/ 2190 w 2297"/>
                  <a:gd name="T69" fmla="*/ 71 h 1831"/>
                  <a:gd name="T70" fmla="*/ 2225 w 2297"/>
                  <a:gd name="T71" fmla="*/ 107 h 1831"/>
                  <a:gd name="T72" fmla="*/ 2256 w 2297"/>
                  <a:gd name="T73" fmla="*/ 149 h 1831"/>
                  <a:gd name="T74" fmla="*/ 2278 w 2297"/>
                  <a:gd name="T75" fmla="*/ 196 h 1831"/>
                  <a:gd name="T76" fmla="*/ 2291 w 2297"/>
                  <a:gd name="T77" fmla="*/ 247 h 1831"/>
                  <a:gd name="T78" fmla="*/ 2297 w 2297"/>
                  <a:gd name="T79" fmla="*/ 301 h 1831"/>
                  <a:gd name="T80" fmla="*/ 2297 w 2297"/>
                  <a:gd name="T81" fmla="*/ 1529 h 1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7" h="1831">
                    <a:moveTo>
                      <a:pt x="2297" y="1529"/>
                    </a:moveTo>
                    <a:lnTo>
                      <a:pt x="2291" y="1584"/>
                    </a:lnTo>
                    <a:lnTo>
                      <a:pt x="2278" y="1635"/>
                    </a:lnTo>
                    <a:lnTo>
                      <a:pt x="2256" y="1682"/>
                    </a:lnTo>
                    <a:lnTo>
                      <a:pt x="2225" y="1723"/>
                    </a:lnTo>
                    <a:lnTo>
                      <a:pt x="2190" y="1759"/>
                    </a:lnTo>
                    <a:lnTo>
                      <a:pt x="2148" y="1789"/>
                    </a:lnTo>
                    <a:lnTo>
                      <a:pt x="2101" y="1812"/>
                    </a:lnTo>
                    <a:lnTo>
                      <a:pt x="2050" y="1825"/>
                    </a:lnTo>
                    <a:lnTo>
                      <a:pt x="1996" y="1831"/>
                    </a:lnTo>
                    <a:lnTo>
                      <a:pt x="301" y="1831"/>
                    </a:lnTo>
                    <a:lnTo>
                      <a:pt x="246" y="1825"/>
                    </a:lnTo>
                    <a:lnTo>
                      <a:pt x="195" y="1812"/>
                    </a:lnTo>
                    <a:lnTo>
                      <a:pt x="148" y="1789"/>
                    </a:lnTo>
                    <a:lnTo>
                      <a:pt x="107" y="1759"/>
                    </a:lnTo>
                    <a:lnTo>
                      <a:pt x="71" y="1723"/>
                    </a:lnTo>
                    <a:lnTo>
                      <a:pt x="41" y="1682"/>
                    </a:lnTo>
                    <a:lnTo>
                      <a:pt x="18" y="1635"/>
                    </a:lnTo>
                    <a:lnTo>
                      <a:pt x="5" y="1584"/>
                    </a:lnTo>
                    <a:lnTo>
                      <a:pt x="0" y="1529"/>
                    </a:lnTo>
                    <a:lnTo>
                      <a:pt x="0" y="301"/>
                    </a:lnTo>
                    <a:lnTo>
                      <a:pt x="5" y="247"/>
                    </a:lnTo>
                    <a:lnTo>
                      <a:pt x="18" y="196"/>
                    </a:lnTo>
                    <a:lnTo>
                      <a:pt x="41" y="149"/>
                    </a:lnTo>
                    <a:lnTo>
                      <a:pt x="71" y="107"/>
                    </a:lnTo>
                    <a:lnTo>
                      <a:pt x="107" y="71"/>
                    </a:lnTo>
                    <a:lnTo>
                      <a:pt x="148" y="41"/>
                    </a:lnTo>
                    <a:lnTo>
                      <a:pt x="195" y="19"/>
                    </a:lnTo>
                    <a:lnTo>
                      <a:pt x="246" y="5"/>
                    </a:lnTo>
                    <a:lnTo>
                      <a:pt x="301" y="0"/>
                    </a:lnTo>
                    <a:lnTo>
                      <a:pt x="1996" y="0"/>
                    </a:lnTo>
                    <a:lnTo>
                      <a:pt x="2050" y="5"/>
                    </a:lnTo>
                    <a:lnTo>
                      <a:pt x="2101" y="19"/>
                    </a:lnTo>
                    <a:lnTo>
                      <a:pt x="2148" y="41"/>
                    </a:lnTo>
                    <a:lnTo>
                      <a:pt x="2190" y="71"/>
                    </a:lnTo>
                    <a:lnTo>
                      <a:pt x="2225" y="107"/>
                    </a:lnTo>
                    <a:lnTo>
                      <a:pt x="2256" y="149"/>
                    </a:lnTo>
                    <a:lnTo>
                      <a:pt x="2278" y="196"/>
                    </a:lnTo>
                    <a:lnTo>
                      <a:pt x="2291" y="247"/>
                    </a:lnTo>
                    <a:lnTo>
                      <a:pt x="2297" y="301"/>
                    </a:lnTo>
                    <a:lnTo>
                      <a:pt x="2297" y="15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7" name="Freeform 976"/>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8" name="Freeform 977"/>
              <p:cNvSpPr>
                <a:spLocks/>
              </p:cNvSpPr>
              <p:nvPr/>
            </p:nvSpPr>
            <p:spPr bwMode="auto">
              <a:xfrm>
                <a:off x="12520" y="7170"/>
                <a:ext cx="221" cy="214"/>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7 h 572"/>
                  <a:gd name="T10" fmla="*/ 446 w 573"/>
                  <a:gd name="T11" fmla="*/ 523 h 572"/>
                  <a:gd name="T12" fmla="*/ 397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7 h 572"/>
                  <a:gd name="T26" fmla="*/ 49 w 573"/>
                  <a:gd name="T27" fmla="*/ 446 h 572"/>
                  <a:gd name="T28" fmla="*/ 23 w 573"/>
                  <a:gd name="T29" fmla="*/ 397 h 572"/>
                  <a:gd name="T30" fmla="*/ 6 w 573"/>
                  <a:gd name="T31" fmla="*/ 344 h 572"/>
                  <a:gd name="T32" fmla="*/ 0 w 573"/>
                  <a:gd name="T33" fmla="*/ 286 h 572"/>
                  <a:gd name="T34" fmla="*/ 6 w 573"/>
                  <a:gd name="T35" fmla="*/ 228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7 w 573"/>
                  <a:gd name="T53" fmla="*/ 22 h 572"/>
                  <a:gd name="T54" fmla="*/ 446 w 573"/>
                  <a:gd name="T55" fmla="*/ 49 h 572"/>
                  <a:gd name="T56" fmla="*/ 488 w 573"/>
                  <a:gd name="T57" fmla="*/ 84 h 572"/>
                  <a:gd name="T58" fmla="*/ 524 w 573"/>
                  <a:gd name="T59" fmla="*/ 126 h 572"/>
                  <a:gd name="T60" fmla="*/ 550 w 573"/>
                  <a:gd name="T61" fmla="*/ 175 h 572"/>
                  <a:gd name="T62" fmla="*/ 567 w 573"/>
                  <a:gd name="T63" fmla="*/ 228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7"/>
                    </a:lnTo>
                    <a:lnTo>
                      <a:pt x="446" y="523"/>
                    </a:lnTo>
                    <a:lnTo>
                      <a:pt x="397" y="550"/>
                    </a:lnTo>
                    <a:lnTo>
                      <a:pt x="345" y="567"/>
                    </a:lnTo>
                    <a:lnTo>
                      <a:pt x="286" y="572"/>
                    </a:lnTo>
                    <a:lnTo>
                      <a:pt x="228"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79" name="Freeform 978"/>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0" name="Freeform 979"/>
              <p:cNvSpPr>
                <a:spLocks/>
              </p:cNvSpPr>
              <p:nvPr/>
            </p:nvSpPr>
            <p:spPr bwMode="auto">
              <a:xfrm>
                <a:off x="12876" y="7170"/>
                <a:ext cx="221" cy="214"/>
              </a:xfrm>
              <a:custGeom>
                <a:avLst/>
                <a:gdLst>
                  <a:gd name="T0" fmla="*/ 572 w 572"/>
                  <a:gd name="T1" fmla="*/ 286 h 572"/>
                  <a:gd name="T2" fmla="*/ 567 w 572"/>
                  <a:gd name="T3" fmla="*/ 344 h 572"/>
                  <a:gd name="T4" fmla="*/ 550 w 572"/>
                  <a:gd name="T5" fmla="*/ 397 h 572"/>
                  <a:gd name="T6" fmla="*/ 523 w 572"/>
                  <a:gd name="T7" fmla="*/ 446 h 572"/>
                  <a:gd name="T8" fmla="*/ 490 w 572"/>
                  <a:gd name="T9" fmla="*/ 487 h 572"/>
                  <a:gd name="T10" fmla="*/ 446 w 572"/>
                  <a:gd name="T11" fmla="*/ 523 h 572"/>
                  <a:gd name="T12" fmla="*/ 397 w 572"/>
                  <a:gd name="T13" fmla="*/ 550 h 572"/>
                  <a:gd name="T14" fmla="*/ 345 w 572"/>
                  <a:gd name="T15" fmla="*/ 567 h 572"/>
                  <a:gd name="T16" fmla="*/ 286 w 572"/>
                  <a:gd name="T17" fmla="*/ 572 h 572"/>
                  <a:gd name="T18" fmla="*/ 230 w 572"/>
                  <a:gd name="T19" fmla="*/ 567 h 572"/>
                  <a:gd name="T20" fmla="*/ 175 w 572"/>
                  <a:gd name="T21" fmla="*/ 550 h 572"/>
                  <a:gd name="T22" fmla="*/ 126 w 572"/>
                  <a:gd name="T23" fmla="*/ 523 h 572"/>
                  <a:gd name="T24" fmla="*/ 85 w 572"/>
                  <a:gd name="T25" fmla="*/ 487 h 572"/>
                  <a:gd name="T26" fmla="*/ 49 w 572"/>
                  <a:gd name="T27" fmla="*/ 446 h 572"/>
                  <a:gd name="T28" fmla="*/ 23 w 572"/>
                  <a:gd name="T29" fmla="*/ 397 h 572"/>
                  <a:gd name="T30" fmla="*/ 6 w 572"/>
                  <a:gd name="T31" fmla="*/ 344 h 572"/>
                  <a:gd name="T32" fmla="*/ 0 w 572"/>
                  <a:gd name="T33" fmla="*/ 286 h 572"/>
                  <a:gd name="T34" fmla="*/ 6 w 572"/>
                  <a:gd name="T35" fmla="*/ 228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30 w 572"/>
                  <a:gd name="T47" fmla="*/ 5 h 572"/>
                  <a:gd name="T48" fmla="*/ 286 w 572"/>
                  <a:gd name="T49" fmla="*/ 0 h 572"/>
                  <a:gd name="T50" fmla="*/ 345 w 572"/>
                  <a:gd name="T51" fmla="*/ 5 h 572"/>
                  <a:gd name="T52" fmla="*/ 397 w 572"/>
                  <a:gd name="T53" fmla="*/ 22 h 572"/>
                  <a:gd name="T54" fmla="*/ 446 w 572"/>
                  <a:gd name="T55" fmla="*/ 49 h 572"/>
                  <a:gd name="T56" fmla="*/ 490 w 572"/>
                  <a:gd name="T57" fmla="*/ 84 h 572"/>
                  <a:gd name="T58" fmla="*/ 523 w 572"/>
                  <a:gd name="T59" fmla="*/ 126 h 572"/>
                  <a:gd name="T60" fmla="*/ 550 w 572"/>
                  <a:gd name="T61" fmla="*/ 175 h 572"/>
                  <a:gd name="T62" fmla="*/ 567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90" y="487"/>
                    </a:lnTo>
                    <a:lnTo>
                      <a:pt x="446" y="523"/>
                    </a:lnTo>
                    <a:lnTo>
                      <a:pt x="397" y="550"/>
                    </a:lnTo>
                    <a:lnTo>
                      <a:pt x="345" y="567"/>
                    </a:lnTo>
                    <a:lnTo>
                      <a:pt x="286" y="572"/>
                    </a:lnTo>
                    <a:lnTo>
                      <a:pt x="230" y="567"/>
                    </a:lnTo>
                    <a:lnTo>
                      <a:pt x="175" y="550"/>
                    </a:lnTo>
                    <a:lnTo>
                      <a:pt x="126" y="523"/>
                    </a:lnTo>
                    <a:lnTo>
                      <a:pt x="85" y="487"/>
                    </a:lnTo>
                    <a:lnTo>
                      <a:pt x="49" y="446"/>
                    </a:lnTo>
                    <a:lnTo>
                      <a:pt x="23" y="397"/>
                    </a:lnTo>
                    <a:lnTo>
                      <a:pt x="6" y="344"/>
                    </a:lnTo>
                    <a:lnTo>
                      <a:pt x="0" y="286"/>
                    </a:lnTo>
                    <a:lnTo>
                      <a:pt x="6" y="228"/>
                    </a:lnTo>
                    <a:lnTo>
                      <a:pt x="23" y="175"/>
                    </a:lnTo>
                    <a:lnTo>
                      <a:pt x="49" y="126"/>
                    </a:lnTo>
                    <a:lnTo>
                      <a:pt x="85" y="84"/>
                    </a:lnTo>
                    <a:lnTo>
                      <a:pt x="126" y="49"/>
                    </a:lnTo>
                    <a:lnTo>
                      <a:pt x="175" y="22"/>
                    </a:lnTo>
                    <a:lnTo>
                      <a:pt x="230" y="5"/>
                    </a:lnTo>
                    <a:lnTo>
                      <a:pt x="286" y="0"/>
                    </a:lnTo>
                    <a:lnTo>
                      <a:pt x="345" y="5"/>
                    </a:lnTo>
                    <a:lnTo>
                      <a:pt x="397" y="22"/>
                    </a:lnTo>
                    <a:lnTo>
                      <a:pt x="446" y="49"/>
                    </a:lnTo>
                    <a:lnTo>
                      <a:pt x="490" y="84"/>
                    </a:lnTo>
                    <a:lnTo>
                      <a:pt x="523" y="126"/>
                    </a:lnTo>
                    <a:lnTo>
                      <a:pt x="550" y="175"/>
                    </a:lnTo>
                    <a:lnTo>
                      <a:pt x="567"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1" name="Freeform 980"/>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2" name="Freeform 981"/>
              <p:cNvSpPr>
                <a:spLocks/>
              </p:cNvSpPr>
              <p:nvPr/>
            </p:nvSpPr>
            <p:spPr bwMode="auto">
              <a:xfrm>
                <a:off x="13232" y="7170"/>
                <a:ext cx="222" cy="214"/>
              </a:xfrm>
              <a:custGeom>
                <a:avLst/>
                <a:gdLst>
                  <a:gd name="T0" fmla="*/ 572 w 572"/>
                  <a:gd name="T1" fmla="*/ 286 h 572"/>
                  <a:gd name="T2" fmla="*/ 566 w 572"/>
                  <a:gd name="T3" fmla="*/ 344 h 572"/>
                  <a:gd name="T4" fmla="*/ 550 w 572"/>
                  <a:gd name="T5" fmla="*/ 397 h 572"/>
                  <a:gd name="T6" fmla="*/ 523 w 572"/>
                  <a:gd name="T7" fmla="*/ 446 h 572"/>
                  <a:gd name="T8" fmla="*/ 487 w 572"/>
                  <a:gd name="T9" fmla="*/ 487 h 572"/>
                  <a:gd name="T10" fmla="*/ 446 w 572"/>
                  <a:gd name="T11" fmla="*/ 523 h 572"/>
                  <a:gd name="T12" fmla="*/ 397 w 572"/>
                  <a:gd name="T13" fmla="*/ 550 h 572"/>
                  <a:gd name="T14" fmla="*/ 342 w 572"/>
                  <a:gd name="T15" fmla="*/ 567 h 572"/>
                  <a:gd name="T16" fmla="*/ 286 w 572"/>
                  <a:gd name="T17" fmla="*/ 572 h 572"/>
                  <a:gd name="T18" fmla="*/ 228 w 572"/>
                  <a:gd name="T19" fmla="*/ 567 h 572"/>
                  <a:gd name="T20" fmla="*/ 175 w 572"/>
                  <a:gd name="T21" fmla="*/ 550 h 572"/>
                  <a:gd name="T22" fmla="*/ 126 w 572"/>
                  <a:gd name="T23" fmla="*/ 523 h 572"/>
                  <a:gd name="T24" fmla="*/ 83 w 572"/>
                  <a:gd name="T25" fmla="*/ 487 h 572"/>
                  <a:gd name="T26" fmla="*/ 49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9 w 572"/>
                  <a:gd name="T39" fmla="*/ 126 h 572"/>
                  <a:gd name="T40" fmla="*/ 83 w 572"/>
                  <a:gd name="T41" fmla="*/ 84 h 572"/>
                  <a:gd name="T42" fmla="*/ 126 w 572"/>
                  <a:gd name="T43" fmla="*/ 49 h 572"/>
                  <a:gd name="T44" fmla="*/ 175 w 572"/>
                  <a:gd name="T45" fmla="*/ 22 h 572"/>
                  <a:gd name="T46" fmla="*/ 228 w 572"/>
                  <a:gd name="T47" fmla="*/ 5 h 572"/>
                  <a:gd name="T48" fmla="*/ 286 w 572"/>
                  <a:gd name="T49" fmla="*/ 0 h 572"/>
                  <a:gd name="T50" fmla="*/ 342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50" y="397"/>
                    </a:lnTo>
                    <a:lnTo>
                      <a:pt x="523" y="446"/>
                    </a:lnTo>
                    <a:lnTo>
                      <a:pt x="487" y="487"/>
                    </a:lnTo>
                    <a:lnTo>
                      <a:pt x="446" y="523"/>
                    </a:lnTo>
                    <a:lnTo>
                      <a:pt x="397" y="550"/>
                    </a:lnTo>
                    <a:lnTo>
                      <a:pt x="342" y="567"/>
                    </a:lnTo>
                    <a:lnTo>
                      <a:pt x="286" y="572"/>
                    </a:lnTo>
                    <a:lnTo>
                      <a:pt x="228" y="567"/>
                    </a:lnTo>
                    <a:lnTo>
                      <a:pt x="175" y="550"/>
                    </a:lnTo>
                    <a:lnTo>
                      <a:pt x="126" y="523"/>
                    </a:lnTo>
                    <a:lnTo>
                      <a:pt x="83" y="487"/>
                    </a:lnTo>
                    <a:lnTo>
                      <a:pt x="49" y="446"/>
                    </a:lnTo>
                    <a:lnTo>
                      <a:pt x="22" y="397"/>
                    </a:lnTo>
                    <a:lnTo>
                      <a:pt x="5" y="344"/>
                    </a:lnTo>
                    <a:lnTo>
                      <a:pt x="0" y="286"/>
                    </a:lnTo>
                    <a:lnTo>
                      <a:pt x="5" y="228"/>
                    </a:lnTo>
                    <a:lnTo>
                      <a:pt x="22" y="175"/>
                    </a:lnTo>
                    <a:lnTo>
                      <a:pt x="49" y="126"/>
                    </a:lnTo>
                    <a:lnTo>
                      <a:pt x="83" y="84"/>
                    </a:lnTo>
                    <a:lnTo>
                      <a:pt x="126" y="49"/>
                    </a:lnTo>
                    <a:lnTo>
                      <a:pt x="175" y="22"/>
                    </a:lnTo>
                    <a:lnTo>
                      <a:pt x="228" y="5"/>
                    </a:lnTo>
                    <a:lnTo>
                      <a:pt x="286" y="0"/>
                    </a:lnTo>
                    <a:lnTo>
                      <a:pt x="342" y="5"/>
                    </a:lnTo>
                    <a:lnTo>
                      <a:pt x="397" y="22"/>
                    </a:lnTo>
                    <a:lnTo>
                      <a:pt x="446" y="49"/>
                    </a:lnTo>
                    <a:lnTo>
                      <a:pt x="487" y="84"/>
                    </a:lnTo>
                    <a:lnTo>
                      <a:pt x="523" y="126"/>
                    </a:lnTo>
                    <a:lnTo>
                      <a:pt x="550"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3" name="Freeform 982"/>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4" name="Freeform 983"/>
              <p:cNvSpPr>
                <a:spLocks/>
              </p:cNvSpPr>
              <p:nvPr/>
            </p:nvSpPr>
            <p:spPr bwMode="auto">
              <a:xfrm>
                <a:off x="13589" y="7170"/>
                <a:ext cx="221" cy="214"/>
              </a:xfrm>
              <a:custGeom>
                <a:avLst/>
                <a:gdLst>
                  <a:gd name="T0" fmla="*/ 572 w 572"/>
                  <a:gd name="T1" fmla="*/ 286 h 572"/>
                  <a:gd name="T2" fmla="*/ 566 w 572"/>
                  <a:gd name="T3" fmla="*/ 344 h 572"/>
                  <a:gd name="T4" fmla="*/ 549 w 572"/>
                  <a:gd name="T5" fmla="*/ 397 h 572"/>
                  <a:gd name="T6" fmla="*/ 523 w 572"/>
                  <a:gd name="T7" fmla="*/ 446 h 572"/>
                  <a:gd name="T8" fmla="*/ 487 w 572"/>
                  <a:gd name="T9" fmla="*/ 487 h 572"/>
                  <a:gd name="T10" fmla="*/ 446 w 572"/>
                  <a:gd name="T11" fmla="*/ 523 h 572"/>
                  <a:gd name="T12" fmla="*/ 397 w 572"/>
                  <a:gd name="T13" fmla="*/ 550 h 572"/>
                  <a:gd name="T14" fmla="*/ 344 w 572"/>
                  <a:gd name="T15" fmla="*/ 567 h 572"/>
                  <a:gd name="T16" fmla="*/ 286 w 572"/>
                  <a:gd name="T17" fmla="*/ 572 h 572"/>
                  <a:gd name="T18" fmla="*/ 227 w 572"/>
                  <a:gd name="T19" fmla="*/ 567 h 572"/>
                  <a:gd name="T20" fmla="*/ 175 w 572"/>
                  <a:gd name="T21" fmla="*/ 550 h 572"/>
                  <a:gd name="T22" fmla="*/ 126 w 572"/>
                  <a:gd name="T23" fmla="*/ 523 h 572"/>
                  <a:gd name="T24" fmla="*/ 84 w 572"/>
                  <a:gd name="T25" fmla="*/ 487 h 572"/>
                  <a:gd name="T26" fmla="*/ 48 w 572"/>
                  <a:gd name="T27" fmla="*/ 446 h 572"/>
                  <a:gd name="T28" fmla="*/ 22 w 572"/>
                  <a:gd name="T29" fmla="*/ 397 h 572"/>
                  <a:gd name="T30" fmla="*/ 5 w 572"/>
                  <a:gd name="T31" fmla="*/ 344 h 572"/>
                  <a:gd name="T32" fmla="*/ 0 w 572"/>
                  <a:gd name="T33" fmla="*/ 286 h 572"/>
                  <a:gd name="T34" fmla="*/ 5 w 572"/>
                  <a:gd name="T35" fmla="*/ 228 h 572"/>
                  <a:gd name="T36" fmla="*/ 22 w 572"/>
                  <a:gd name="T37" fmla="*/ 175 h 572"/>
                  <a:gd name="T38" fmla="*/ 48 w 572"/>
                  <a:gd name="T39" fmla="*/ 126 h 572"/>
                  <a:gd name="T40" fmla="*/ 84 w 572"/>
                  <a:gd name="T41" fmla="*/ 84 h 572"/>
                  <a:gd name="T42" fmla="*/ 126 w 572"/>
                  <a:gd name="T43" fmla="*/ 49 h 572"/>
                  <a:gd name="T44" fmla="*/ 175 w 572"/>
                  <a:gd name="T45" fmla="*/ 22 h 572"/>
                  <a:gd name="T46" fmla="*/ 227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49 w 572"/>
                  <a:gd name="T61" fmla="*/ 175 h 572"/>
                  <a:gd name="T62" fmla="*/ 566 w 572"/>
                  <a:gd name="T63" fmla="*/ 228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6" y="344"/>
                    </a:lnTo>
                    <a:lnTo>
                      <a:pt x="549" y="397"/>
                    </a:lnTo>
                    <a:lnTo>
                      <a:pt x="523" y="446"/>
                    </a:lnTo>
                    <a:lnTo>
                      <a:pt x="487" y="487"/>
                    </a:lnTo>
                    <a:lnTo>
                      <a:pt x="446" y="523"/>
                    </a:lnTo>
                    <a:lnTo>
                      <a:pt x="397" y="550"/>
                    </a:lnTo>
                    <a:lnTo>
                      <a:pt x="344" y="567"/>
                    </a:lnTo>
                    <a:lnTo>
                      <a:pt x="286" y="572"/>
                    </a:lnTo>
                    <a:lnTo>
                      <a:pt x="227" y="567"/>
                    </a:lnTo>
                    <a:lnTo>
                      <a:pt x="175" y="550"/>
                    </a:lnTo>
                    <a:lnTo>
                      <a:pt x="126" y="523"/>
                    </a:lnTo>
                    <a:lnTo>
                      <a:pt x="84" y="487"/>
                    </a:lnTo>
                    <a:lnTo>
                      <a:pt x="48" y="446"/>
                    </a:lnTo>
                    <a:lnTo>
                      <a:pt x="22" y="397"/>
                    </a:lnTo>
                    <a:lnTo>
                      <a:pt x="5" y="344"/>
                    </a:lnTo>
                    <a:lnTo>
                      <a:pt x="0" y="286"/>
                    </a:lnTo>
                    <a:lnTo>
                      <a:pt x="5" y="228"/>
                    </a:lnTo>
                    <a:lnTo>
                      <a:pt x="22" y="175"/>
                    </a:lnTo>
                    <a:lnTo>
                      <a:pt x="48" y="126"/>
                    </a:lnTo>
                    <a:lnTo>
                      <a:pt x="84" y="84"/>
                    </a:lnTo>
                    <a:lnTo>
                      <a:pt x="126" y="49"/>
                    </a:lnTo>
                    <a:lnTo>
                      <a:pt x="175" y="22"/>
                    </a:lnTo>
                    <a:lnTo>
                      <a:pt x="227" y="5"/>
                    </a:lnTo>
                    <a:lnTo>
                      <a:pt x="286" y="0"/>
                    </a:lnTo>
                    <a:lnTo>
                      <a:pt x="344" y="5"/>
                    </a:lnTo>
                    <a:lnTo>
                      <a:pt x="397" y="22"/>
                    </a:lnTo>
                    <a:lnTo>
                      <a:pt x="446" y="49"/>
                    </a:lnTo>
                    <a:lnTo>
                      <a:pt x="487" y="84"/>
                    </a:lnTo>
                    <a:lnTo>
                      <a:pt x="523" y="126"/>
                    </a:lnTo>
                    <a:lnTo>
                      <a:pt x="549" y="175"/>
                    </a:lnTo>
                    <a:lnTo>
                      <a:pt x="566" y="228"/>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5" name="Freeform 984"/>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6" name="Freeform 985"/>
              <p:cNvSpPr>
                <a:spLocks/>
              </p:cNvSpPr>
              <p:nvPr/>
            </p:nvSpPr>
            <p:spPr bwMode="auto">
              <a:xfrm>
                <a:off x="12333" y="7406"/>
                <a:ext cx="222" cy="215"/>
              </a:xfrm>
              <a:custGeom>
                <a:avLst/>
                <a:gdLst>
                  <a:gd name="T0" fmla="*/ 572 w 572"/>
                  <a:gd name="T1" fmla="*/ 286 h 572"/>
                  <a:gd name="T2" fmla="*/ 567 w 572"/>
                  <a:gd name="T3" fmla="*/ 344 h 572"/>
                  <a:gd name="T4" fmla="*/ 550 w 572"/>
                  <a:gd name="T5" fmla="*/ 397 h 572"/>
                  <a:gd name="T6" fmla="*/ 524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4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4"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4"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7" name="Freeform 986"/>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8" name="Freeform 987"/>
              <p:cNvSpPr>
                <a:spLocks/>
              </p:cNvSpPr>
              <p:nvPr/>
            </p:nvSpPr>
            <p:spPr bwMode="auto">
              <a:xfrm>
                <a:off x="12690" y="7406"/>
                <a:ext cx="222" cy="215"/>
              </a:xfrm>
              <a:custGeom>
                <a:avLst/>
                <a:gdLst>
                  <a:gd name="T0" fmla="*/ 572 w 572"/>
                  <a:gd name="T1" fmla="*/ 286 h 572"/>
                  <a:gd name="T2" fmla="*/ 567 w 572"/>
                  <a:gd name="T3" fmla="*/ 344 h 572"/>
                  <a:gd name="T4" fmla="*/ 550 w 572"/>
                  <a:gd name="T5" fmla="*/ 397 h 572"/>
                  <a:gd name="T6" fmla="*/ 523 w 572"/>
                  <a:gd name="T7" fmla="*/ 446 h 572"/>
                  <a:gd name="T8" fmla="*/ 487 w 572"/>
                  <a:gd name="T9" fmla="*/ 489 h 572"/>
                  <a:gd name="T10" fmla="*/ 446 w 572"/>
                  <a:gd name="T11" fmla="*/ 523 h 572"/>
                  <a:gd name="T12" fmla="*/ 397 w 572"/>
                  <a:gd name="T13" fmla="*/ 550 h 572"/>
                  <a:gd name="T14" fmla="*/ 344 w 572"/>
                  <a:gd name="T15" fmla="*/ 567 h 572"/>
                  <a:gd name="T16" fmla="*/ 286 w 572"/>
                  <a:gd name="T17" fmla="*/ 572 h 572"/>
                  <a:gd name="T18" fmla="*/ 228 w 572"/>
                  <a:gd name="T19" fmla="*/ 567 h 572"/>
                  <a:gd name="T20" fmla="*/ 175 w 572"/>
                  <a:gd name="T21" fmla="*/ 550 h 572"/>
                  <a:gd name="T22" fmla="*/ 126 w 572"/>
                  <a:gd name="T23" fmla="*/ 523 h 572"/>
                  <a:gd name="T24" fmla="*/ 84 w 572"/>
                  <a:gd name="T25" fmla="*/ 489 h 572"/>
                  <a:gd name="T26" fmla="*/ 49 w 572"/>
                  <a:gd name="T27" fmla="*/ 446 h 572"/>
                  <a:gd name="T28" fmla="*/ 22 w 572"/>
                  <a:gd name="T29" fmla="*/ 397 h 572"/>
                  <a:gd name="T30" fmla="*/ 5 w 572"/>
                  <a:gd name="T31" fmla="*/ 344 h 572"/>
                  <a:gd name="T32" fmla="*/ 0 w 572"/>
                  <a:gd name="T33" fmla="*/ 286 h 572"/>
                  <a:gd name="T34" fmla="*/ 5 w 572"/>
                  <a:gd name="T35" fmla="*/ 229 h 572"/>
                  <a:gd name="T36" fmla="*/ 22 w 572"/>
                  <a:gd name="T37" fmla="*/ 175 h 572"/>
                  <a:gd name="T38" fmla="*/ 49 w 572"/>
                  <a:gd name="T39" fmla="*/ 126 h 572"/>
                  <a:gd name="T40" fmla="*/ 84 w 572"/>
                  <a:gd name="T41" fmla="*/ 84 h 572"/>
                  <a:gd name="T42" fmla="*/ 126 w 572"/>
                  <a:gd name="T43" fmla="*/ 49 h 572"/>
                  <a:gd name="T44" fmla="*/ 175 w 572"/>
                  <a:gd name="T45" fmla="*/ 22 h 572"/>
                  <a:gd name="T46" fmla="*/ 228 w 572"/>
                  <a:gd name="T47" fmla="*/ 5 h 572"/>
                  <a:gd name="T48" fmla="*/ 286 w 572"/>
                  <a:gd name="T49" fmla="*/ 0 h 572"/>
                  <a:gd name="T50" fmla="*/ 344 w 572"/>
                  <a:gd name="T51" fmla="*/ 5 h 572"/>
                  <a:gd name="T52" fmla="*/ 397 w 572"/>
                  <a:gd name="T53" fmla="*/ 22 h 572"/>
                  <a:gd name="T54" fmla="*/ 446 w 572"/>
                  <a:gd name="T55" fmla="*/ 49 h 572"/>
                  <a:gd name="T56" fmla="*/ 487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7" y="489"/>
                    </a:lnTo>
                    <a:lnTo>
                      <a:pt x="446" y="523"/>
                    </a:lnTo>
                    <a:lnTo>
                      <a:pt x="397" y="550"/>
                    </a:lnTo>
                    <a:lnTo>
                      <a:pt x="344" y="567"/>
                    </a:lnTo>
                    <a:lnTo>
                      <a:pt x="286" y="572"/>
                    </a:lnTo>
                    <a:lnTo>
                      <a:pt x="228" y="567"/>
                    </a:lnTo>
                    <a:lnTo>
                      <a:pt x="175" y="550"/>
                    </a:lnTo>
                    <a:lnTo>
                      <a:pt x="126" y="523"/>
                    </a:lnTo>
                    <a:lnTo>
                      <a:pt x="84" y="489"/>
                    </a:lnTo>
                    <a:lnTo>
                      <a:pt x="49" y="446"/>
                    </a:lnTo>
                    <a:lnTo>
                      <a:pt x="22" y="397"/>
                    </a:lnTo>
                    <a:lnTo>
                      <a:pt x="5" y="344"/>
                    </a:lnTo>
                    <a:lnTo>
                      <a:pt x="0" y="286"/>
                    </a:lnTo>
                    <a:lnTo>
                      <a:pt x="5" y="229"/>
                    </a:lnTo>
                    <a:lnTo>
                      <a:pt x="22" y="175"/>
                    </a:lnTo>
                    <a:lnTo>
                      <a:pt x="49" y="126"/>
                    </a:lnTo>
                    <a:lnTo>
                      <a:pt x="84" y="84"/>
                    </a:lnTo>
                    <a:lnTo>
                      <a:pt x="126" y="49"/>
                    </a:lnTo>
                    <a:lnTo>
                      <a:pt x="175" y="22"/>
                    </a:lnTo>
                    <a:lnTo>
                      <a:pt x="228" y="5"/>
                    </a:lnTo>
                    <a:lnTo>
                      <a:pt x="286" y="0"/>
                    </a:lnTo>
                    <a:lnTo>
                      <a:pt x="344" y="5"/>
                    </a:lnTo>
                    <a:lnTo>
                      <a:pt x="397" y="22"/>
                    </a:lnTo>
                    <a:lnTo>
                      <a:pt x="446" y="49"/>
                    </a:lnTo>
                    <a:lnTo>
                      <a:pt x="487"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89" name="Freeform 988"/>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0" name="Freeform 989"/>
              <p:cNvSpPr>
                <a:spLocks/>
              </p:cNvSpPr>
              <p:nvPr/>
            </p:nvSpPr>
            <p:spPr bwMode="auto">
              <a:xfrm>
                <a:off x="13047"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7 w 573"/>
                  <a:gd name="T17" fmla="*/ 572 h 572"/>
                  <a:gd name="T18" fmla="*/ 228 w 573"/>
                  <a:gd name="T19" fmla="*/ 567 h 572"/>
                  <a:gd name="T20" fmla="*/ 176 w 573"/>
                  <a:gd name="T21" fmla="*/ 550 h 572"/>
                  <a:gd name="T22" fmla="*/ 127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7 w 573"/>
                  <a:gd name="T43" fmla="*/ 49 h 572"/>
                  <a:gd name="T44" fmla="*/ 176 w 573"/>
                  <a:gd name="T45" fmla="*/ 22 h 572"/>
                  <a:gd name="T46" fmla="*/ 228 w 573"/>
                  <a:gd name="T47" fmla="*/ 5 h 572"/>
                  <a:gd name="T48" fmla="*/ 287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7" y="572"/>
                    </a:lnTo>
                    <a:lnTo>
                      <a:pt x="228" y="567"/>
                    </a:lnTo>
                    <a:lnTo>
                      <a:pt x="176" y="550"/>
                    </a:lnTo>
                    <a:lnTo>
                      <a:pt x="127" y="523"/>
                    </a:lnTo>
                    <a:lnTo>
                      <a:pt x="85" y="489"/>
                    </a:lnTo>
                    <a:lnTo>
                      <a:pt x="49" y="446"/>
                    </a:lnTo>
                    <a:lnTo>
                      <a:pt x="23" y="397"/>
                    </a:lnTo>
                    <a:lnTo>
                      <a:pt x="6" y="344"/>
                    </a:lnTo>
                    <a:lnTo>
                      <a:pt x="0" y="286"/>
                    </a:lnTo>
                    <a:lnTo>
                      <a:pt x="6" y="229"/>
                    </a:lnTo>
                    <a:lnTo>
                      <a:pt x="23" y="175"/>
                    </a:lnTo>
                    <a:lnTo>
                      <a:pt x="49" y="126"/>
                    </a:lnTo>
                    <a:lnTo>
                      <a:pt x="85" y="84"/>
                    </a:lnTo>
                    <a:lnTo>
                      <a:pt x="127" y="49"/>
                    </a:lnTo>
                    <a:lnTo>
                      <a:pt x="176" y="22"/>
                    </a:lnTo>
                    <a:lnTo>
                      <a:pt x="228" y="5"/>
                    </a:lnTo>
                    <a:lnTo>
                      <a:pt x="287"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1" name="Freeform 990"/>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2" name="Freeform 991"/>
              <p:cNvSpPr>
                <a:spLocks/>
              </p:cNvSpPr>
              <p:nvPr/>
            </p:nvSpPr>
            <p:spPr bwMode="auto">
              <a:xfrm>
                <a:off x="13404" y="7406"/>
                <a:ext cx="221" cy="215"/>
              </a:xfrm>
              <a:custGeom>
                <a:avLst/>
                <a:gdLst>
                  <a:gd name="T0" fmla="*/ 573 w 573"/>
                  <a:gd name="T1" fmla="*/ 286 h 572"/>
                  <a:gd name="T2" fmla="*/ 567 w 573"/>
                  <a:gd name="T3" fmla="*/ 344 h 572"/>
                  <a:gd name="T4" fmla="*/ 550 w 573"/>
                  <a:gd name="T5" fmla="*/ 397 h 572"/>
                  <a:gd name="T6" fmla="*/ 524 w 573"/>
                  <a:gd name="T7" fmla="*/ 446 h 572"/>
                  <a:gd name="T8" fmla="*/ 488 w 573"/>
                  <a:gd name="T9" fmla="*/ 489 h 572"/>
                  <a:gd name="T10" fmla="*/ 447 w 573"/>
                  <a:gd name="T11" fmla="*/ 523 h 572"/>
                  <a:gd name="T12" fmla="*/ 398 w 573"/>
                  <a:gd name="T13" fmla="*/ 550 h 572"/>
                  <a:gd name="T14" fmla="*/ 345 w 573"/>
                  <a:gd name="T15" fmla="*/ 567 h 572"/>
                  <a:gd name="T16" fmla="*/ 286 w 573"/>
                  <a:gd name="T17" fmla="*/ 572 h 572"/>
                  <a:gd name="T18" fmla="*/ 228 w 573"/>
                  <a:gd name="T19" fmla="*/ 567 h 572"/>
                  <a:gd name="T20" fmla="*/ 175 w 573"/>
                  <a:gd name="T21" fmla="*/ 550 h 572"/>
                  <a:gd name="T22" fmla="*/ 126 w 573"/>
                  <a:gd name="T23" fmla="*/ 523 h 572"/>
                  <a:gd name="T24" fmla="*/ 85 w 573"/>
                  <a:gd name="T25" fmla="*/ 489 h 572"/>
                  <a:gd name="T26" fmla="*/ 49 w 573"/>
                  <a:gd name="T27" fmla="*/ 446 h 572"/>
                  <a:gd name="T28" fmla="*/ 23 w 573"/>
                  <a:gd name="T29" fmla="*/ 397 h 572"/>
                  <a:gd name="T30" fmla="*/ 6 w 573"/>
                  <a:gd name="T31" fmla="*/ 344 h 572"/>
                  <a:gd name="T32" fmla="*/ 0 w 573"/>
                  <a:gd name="T33" fmla="*/ 286 h 572"/>
                  <a:gd name="T34" fmla="*/ 6 w 573"/>
                  <a:gd name="T35" fmla="*/ 229 h 572"/>
                  <a:gd name="T36" fmla="*/ 23 w 573"/>
                  <a:gd name="T37" fmla="*/ 175 h 572"/>
                  <a:gd name="T38" fmla="*/ 49 w 573"/>
                  <a:gd name="T39" fmla="*/ 126 h 572"/>
                  <a:gd name="T40" fmla="*/ 85 w 573"/>
                  <a:gd name="T41" fmla="*/ 84 h 572"/>
                  <a:gd name="T42" fmla="*/ 126 w 573"/>
                  <a:gd name="T43" fmla="*/ 49 h 572"/>
                  <a:gd name="T44" fmla="*/ 175 w 573"/>
                  <a:gd name="T45" fmla="*/ 22 h 572"/>
                  <a:gd name="T46" fmla="*/ 228 w 573"/>
                  <a:gd name="T47" fmla="*/ 5 h 572"/>
                  <a:gd name="T48" fmla="*/ 286 w 573"/>
                  <a:gd name="T49" fmla="*/ 0 h 572"/>
                  <a:gd name="T50" fmla="*/ 345 w 573"/>
                  <a:gd name="T51" fmla="*/ 5 h 572"/>
                  <a:gd name="T52" fmla="*/ 398 w 573"/>
                  <a:gd name="T53" fmla="*/ 22 h 572"/>
                  <a:gd name="T54" fmla="*/ 447 w 573"/>
                  <a:gd name="T55" fmla="*/ 49 h 572"/>
                  <a:gd name="T56" fmla="*/ 488 w 573"/>
                  <a:gd name="T57" fmla="*/ 84 h 572"/>
                  <a:gd name="T58" fmla="*/ 524 w 573"/>
                  <a:gd name="T59" fmla="*/ 126 h 572"/>
                  <a:gd name="T60" fmla="*/ 550 w 573"/>
                  <a:gd name="T61" fmla="*/ 175 h 572"/>
                  <a:gd name="T62" fmla="*/ 567 w 573"/>
                  <a:gd name="T63" fmla="*/ 229 h 572"/>
                  <a:gd name="T64" fmla="*/ 573 w 573"/>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2">
                    <a:moveTo>
                      <a:pt x="573" y="286"/>
                    </a:moveTo>
                    <a:lnTo>
                      <a:pt x="567" y="344"/>
                    </a:lnTo>
                    <a:lnTo>
                      <a:pt x="550" y="397"/>
                    </a:lnTo>
                    <a:lnTo>
                      <a:pt x="524" y="446"/>
                    </a:lnTo>
                    <a:lnTo>
                      <a:pt x="488" y="489"/>
                    </a:lnTo>
                    <a:lnTo>
                      <a:pt x="447" y="523"/>
                    </a:lnTo>
                    <a:lnTo>
                      <a:pt x="398"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8" y="22"/>
                    </a:lnTo>
                    <a:lnTo>
                      <a:pt x="447" y="49"/>
                    </a:lnTo>
                    <a:lnTo>
                      <a:pt x="488" y="84"/>
                    </a:lnTo>
                    <a:lnTo>
                      <a:pt x="524" y="126"/>
                    </a:lnTo>
                    <a:lnTo>
                      <a:pt x="550" y="175"/>
                    </a:lnTo>
                    <a:lnTo>
                      <a:pt x="567" y="229"/>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3" name="Freeform 992"/>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4" name="Freeform 993"/>
              <p:cNvSpPr>
                <a:spLocks/>
              </p:cNvSpPr>
              <p:nvPr/>
            </p:nvSpPr>
            <p:spPr bwMode="auto">
              <a:xfrm>
                <a:off x="13760" y="7406"/>
                <a:ext cx="221" cy="215"/>
              </a:xfrm>
              <a:custGeom>
                <a:avLst/>
                <a:gdLst>
                  <a:gd name="T0" fmla="*/ 572 w 572"/>
                  <a:gd name="T1" fmla="*/ 286 h 572"/>
                  <a:gd name="T2" fmla="*/ 567 w 572"/>
                  <a:gd name="T3" fmla="*/ 344 h 572"/>
                  <a:gd name="T4" fmla="*/ 550 w 572"/>
                  <a:gd name="T5" fmla="*/ 397 h 572"/>
                  <a:gd name="T6" fmla="*/ 523 w 572"/>
                  <a:gd name="T7" fmla="*/ 446 h 572"/>
                  <a:gd name="T8" fmla="*/ 488 w 572"/>
                  <a:gd name="T9" fmla="*/ 489 h 572"/>
                  <a:gd name="T10" fmla="*/ 446 w 572"/>
                  <a:gd name="T11" fmla="*/ 523 h 572"/>
                  <a:gd name="T12" fmla="*/ 397 w 572"/>
                  <a:gd name="T13" fmla="*/ 550 h 572"/>
                  <a:gd name="T14" fmla="*/ 345 w 572"/>
                  <a:gd name="T15" fmla="*/ 567 h 572"/>
                  <a:gd name="T16" fmla="*/ 286 w 572"/>
                  <a:gd name="T17" fmla="*/ 572 h 572"/>
                  <a:gd name="T18" fmla="*/ 228 w 572"/>
                  <a:gd name="T19" fmla="*/ 567 h 572"/>
                  <a:gd name="T20" fmla="*/ 175 w 572"/>
                  <a:gd name="T21" fmla="*/ 550 h 572"/>
                  <a:gd name="T22" fmla="*/ 126 w 572"/>
                  <a:gd name="T23" fmla="*/ 523 h 572"/>
                  <a:gd name="T24" fmla="*/ 85 w 572"/>
                  <a:gd name="T25" fmla="*/ 489 h 572"/>
                  <a:gd name="T26" fmla="*/ 49 w 572"/>
                  <a:gd name="T27" fmla="*/ 446 h 572"/>
                  <a:gd name="T28" fmla="*/ 23 w 572"/>
                  <a:gd name="T29" fmla="*/ 397 h 572"/>
                  <a:gd name="T30" fmla="*/ 6 w 572"/>
                  <a:gd name="T31" fmla="*/ 344 h 572"/>
                  <a:gd name="T32" fmla="*/ 0 w 572"/>
                  <a:gd name="T33" fmla="*/ 286 h 572"/>
                  <a:gd name="T34" fmla="*/ 6 w 572"/>
                  <a:gd name="T35" fmla="*/ 229 h 572"/>
                  <a:gd name="T36" fmla="*/ 23 w 572"/>
                  <a:gd name="T37" fmla="*/ 175 h 572"/>
                  <a:gd name="T38" fmla="*/ 49 w 572"/>
                  <a:gd name="T39" fmla="*/ 126 h 572"/>
                  <a:gd name="T40" fmla="*/ 85 w 572"/>
                  <a:gd name="T41" fmla="*/ 84 h 572"/>
                  <a:gd name="T42" fmla="*/ 126 w 572"/>
                  <a:gd name="T43" fmla="*/ 49 h 572"/>
                  <a:gd name="T44" fmla="*/ 175 w 572"/>
                  <a:gd name="T45" fmla="*/ 22 h 572"/>
                  <a:gd name="T46" fmla="*/ 228 w 572"/>
                  <a:gd name="T47" fmla="*/ 5 h 572"/>
                  <a:gd name="T48" fmla="*/ 286 w 572"/>
                  <a:gd name="T49" fmla="*/ 0 h 572"/>
                  <a:gd name="T50" fmla="*/ 345 w 572"/>
                  <a:gd name="T51" fmla="*/ 5 h 572"/>
                  <a:gd name="T52" fmla="*/ 397 w 572"/>
                  <a:gd name="T53" fmla="*/ 22 h 572"/>
                  <a:gd name="T54" fmla="*/ 446 w 572"/>
                  <a:gd name="T55" fmla="*/ 49 h 572"/>
                  <a:gd name="T56" fmla="*/ 488 w 572"/>
                  <a:gd name="T57" fmla="*/ 84 h 572"/>
                  <a:gd name="T58" fmla="*/ 523 w 572"/>
                  <a:gd name="T59" fmla="*/ 126 h 572"/>
                  <a:gd name="T60" fmla="*/ 550 w 572"/>
                  <a:gd name="T61" fmla="*/ 175 h 572"/>
                  <a:gd name="T62" fmla="*/ 567 w 572"/>
                  <a:gd name="T63" fmla="*/ 229 h 572"/>
                  <a:gd name="T64" fmla="*/ 572 w 572"/>
                  <a:gd name="T65"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2" h="572">
                    <a:moveTo>
                      <a:pt x="572" y="286"/>
                    </a:moveTo>
                    <a:lnTo>
                      <a:pt x="567" y="344"/>
                    </a:lnTo>
                    <a:lnTo>
                      <a:pt x="550" y="397"/>
                    </a:lnTo>
                    <a:lnTo>
                      <a:pt x="523" y="446"/>
                    </a:lnTo>
                    <a:lnTo>
                      <a:pt x="488" y="489"/>
                    </a:lnTo>
                    <a:lnTo>
                      <a:pt x="446" y="523"/>
                    </a:lnTo>
                    <a:lnTo>
                      <a:pt x="397" y="550"/>
                    </a:lnTo>
                    <a:lnTo>
                      <a:pt x="345" y="567"/>
                    </a:lnTo>
                    <a:lnTo>
                      <a:pt x="286" y="572"/>
                    </a:lnTo>
                    <a:lnTo>
                      <a:pt x="228" y="567"/>
                    </a:lnTo>
                    <a:lnTo>
                      <a:pt x="175" y="550"/>
                    </a:lnTo>
                    <a:lnTo>
                      <a:pt x="126" y="523"/>
                    </a:lnTo>
                    <a:lnTo>
                      <a:pt x="85" y="489"/>
                    </a:lnTo>
                    <a:lnTo>
                      <a:pt x="49" y="446"/>
                    </a:lnTo>
                    <a:lnTo>
                      <a:pt x="23" y="397"/>
                    </a:lnTo>
                    <a:lnTo>
                      <a:pt x="6" y="344"/>
                    </a:lnTo>
                    <a:lnTo>
                      <a:pt x="0" y="286"/>
                    </a:lnTo>
                    <a:lnTo>
                      <a:pt x="6" y="229"/>
                    </a:lnTo>
                    <a:lnTo>
                      <a:pt x="23" y="175"/>
                    </a:lnTo>
                    <a:lnTo>
                      <a:pt x="49" y="126"/>
                    </a:lnTo>
                    <a:lnTo>
                      <a:pt x="85" y="84"/>
                    </a:lnTo>
                    <a:lnTo>
                      <a:pt x="126" y="49"/>
                    </a:lnTo>
                    <a:lnTo>
                      <a:pt x="175" y="22"/>
                    </a:lnTo>
                    <a:lnTo>
                      <a:pt x="228" y="5"/>
                    </a:lnTo>
                    <a:lnTo>
                      <a:pt x="286" y="0"/>
                    </a:lnTo>
                    <a:lnTo>
                      <a:pt x="345" y="5"/>
                    </a:lnTo>
                    <a:lnTo>
                      <a:pt x="397" y="22"/>
                    </a:lnTo>
                    <a:lnTo>
                      <a:pt x="446" y="49"/>
                    </a:lnTo>
                    <a:lnTo>
                      <a:pt x="488" y="84"/>
                    </a:lnTo>
                    <a:lnTo>
                      <a:pt x="523" y="126"/>
                    </a:lnTo>
                    <a:lnTo>
                      <a:pt x="550" y="175"/>
                    </a:lnTo>
                    <a:lnTo>
                      <a:pt x="567" y="229"/>
                    </a:lnTo>
                    <a:lnTo>
                      <a:pt x="572"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5" name="Freeform 994"/>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6" name="Freeform 995"/>
              <p:cNvSpPr>
                <a:spLocks/>
              </p:cNvSpPr>
              <p:nvPr/>
            </p:nvSpPr>
            <p:spPr bwMode="auto">
              <a:xfrm>
                <a:off x="12651" y="6394"/>
                <a:ext cx="236" cy="762"/>
              </a:xfrm>
              <a:custGeom>
                <a:avLst/>
                <a:gdLst>
                  <a:gd name="T0" fmla="*/ 610 w 610"/>
                  <a:gd name="T1" fmla="*/ 1843 h 2035"/>
                  <a:gd name="T2" fmla="*/ 605 w 610"/>
                  <a:gd name="T3" fmla="*/ 1886 h 2035"/>
                  <a:gd name="T4" fmla="*/ 588 w 610"/>
                  <a:gd name="T5" fmla="*/ 1928 h 2035"/>
                  <a:gd name="T6" fmla="*/ 561 w 610"/>
                  <a:gd name="T7" fmla="*/ 1963 h 2035"/>
                  <a:gd name="T8" fmla="*/ 529 w 610"/>
                  <a:gd name="T9" fmla="*/ 1993 h 2035"/>
                  <a:gd name="T10" fmla="*/ 490 w 610"/>
                  <a:gd name="T11" fmla="*/ 2016 h 2035"/>
                  <a:gd name="T12" fmla="*/ 448 w 610"/>
                  <a:gd name="T13" fmla="*/ 2029 h 2035"/>
                  <a:gd name="T14" fmla="*/ 403 w 610"/>
                  <a:gd name="T15" fmla="*/ 2035 h 2035"/>
                  <a:gd name="T16" fmla="*/ 358 w 610"/>
                  <a:gd name="T17" fmla="*/ 2029 h 2035"/>
                  <a:gd name="T18" fmla="*/ 316 w 610"/>
                  <a:gd name="T19" fmla="*/ 2016 h 2035"/>
                  <a:gd name="T20" fmla="*/ 277 w 610"/>
                  <a:gd name="T21" fmla="*/ 1993 h 2035"/>
                  <a:gd name="T22" fmla="*/ 245 w 610"/>
                  <a:gd name="T23" fmla="*/ 1963 h 2035"/>
                  <a:gd name="T24" fmla="*/ 218 w 610"/>
                  <a:gd name="T25" fmla="*/ 1928 h 2035"/>
                  <a:gd name="T26" fmla="*/ 202 w 610"/>
                  <a:gd name="T27" fmla="*/ 1886 h 2035"/>
                  <a:gd name="T28" fmla="*/ 196 w 610"/>
                  <a:gd name="T29" fmla="*/ 1843 h 2035"/>
                  <a:gd name="T30" fmla="*/ 196 w 610"/>
                  <a:gd name="T31" fmla="*/ 1837 h 2035"/>
                  <a:gd name="T32" fmla="*/ 196 w 610"/>
                  <a:gd name="T33" fmla="*/ 1818 h 2035"/>
                  <a:gd name="T34" fmla="*/ 196 w 610"/>
                  <a:gd name="T35" fmla="*/ 1788 h 2035"/>
                  <a:gd name="T36" fmla="*/ 196 w 610"/>
                  <a:gd name="T37" fmla="*/ 1750 h 2035"/>
                  <a:gd name="T38" fmla="*/ 196 w 610"/>
                  <a:gd name="T39" fmla="*/ 1703 h 2035"/>
                  <a:gd name="T40" fmla="*/ 196 w 610"/>
                  <a:gd name="T41" fmla="*/ 1652 h 2035"/>
                  <a:gd name="T42" fmla="*/ 196 w 610"/>
                  <a:gd name="T43" fmla="*/ 1596 h 2035"/>
                  <a:gd name="T44" fmla="*/ 196 w 610"/>
                  <a:gd name="T45" fmla="*/ 1536 h 2035"/>
                  <a:gd name="T46" fmla="*/ 196 w 610"/>
                  <a:gd name="T47" fmla="*/ 1475 h 2035"/>
                  <a:gd name="T48" fmla="*/ 196 w 610"/>
                  <a:gd name="T49" fmla="*/ 1413 h 2035"/>
                  <a:gd name="T50" fmla="*/ 196 w 610"/>
                  <a:gd name="T51" fmla="*/ 1355 h 2035"/>
                  <a:gd name="T52" fmla="*/ 196 w 610"/>
                  <a:gd name="T53" fmla="*/ 1298 h 2035"/>
                  <a:gd name="T54" fmla="*/ 196 w 610"/>
                  <a:gd name="T55" fmla="*/ 1246 h 2035"/>
                  <a:gd name="T56" fmla="*/ 196 w 610"/>
                  <a:gd name="T57" fmla="*/ 1199 h 2035"/>
                  <a:gd name="T58" fmla="*/ 196 w 610"/>
                  <a:gd name="T59" fmla="*/ 1161 h 2035"/>
                  <a:gd name="T60" fmla="*/ 196 w 610"/>
                  <a:gd name="T61" fmla="*/ 1131 h 2035"/>
                  <a:gd name="T62" fmla="*/ 196 w 610"/>
                  <a:gd name="T63" fmla="*/ 1112 h 2035"/>
                  <a:gd name="T64" fmla="*/ 196 w 610"/>
                  <a:gd name="T65" fmla="*/ 1104 h 2035"/>
                  <a:gd name="T66" fmla="*/ 156 w 610"/>
                  <a:gd name="T67" fmla="*/ 1101 h 2035"/>
                  <a:gd name="T68" fmla="*/ 122 w 610"/>
                  <a:gd name="T69" fmla="*/ 1087 h 2035"/>
                  <a:gd name="T70" fmla="*/ 90 w 610"/>
                  <a:gd name="T71" fmla="*/ 1065 h 2035"/>
                  <a:gd name="T72" fmla="*/ 64 w 610"/>
                  <a:gd name="T73" fmla="*/ 1038 h 2035"/>
                  <a:gd name="T74" fmla="*/ 41 w 610"/>
                  <a:gd name="T75" fmla="*/ 1004 h 2035"/>
                  <a:gd name="T76" fmla="*/ 25 w 610"/>
                  <a:gd name="T77" fmla="*/ 969 h 2035"/>
                  <a:gd name="T78" fmla="*/ 11 w 610"/>
                  <a:gd name="T79" fmla="*/ 927 h 2035"/>
                  <a:gd name="T80" fmla="*/ 2 w 610"/>
                  <a:gd name="T81" fmla="*/ 884 h 2035"/>
                  <a:gd name="T82" fmla="*/ 0 w 610"/>
                  <a:gd name="T83" fmla="*/ 841 h 2035"/>
                  <a:gd name="T84" fmla="*/ 0 w 610"/>
                  <a:gd name="T85" fmla="*/ 317 h 2035"/>
                  <a:gd name="T86" fmla="*/ 6 w 610"/>
                  <a:gd name="T87" fmla="*/ 260 h 2035"/>
                  <a:gd name="T88" fmla="*/ 19 w 610"/>
                  <a:gd name="T89" fmla="*/ 208 h 2035"/>
                  <a:gd name="T90" fmla="*/ 41 w 610"/>
                  <a:gd name="T91" fmla="*/ 159 h 2035"/>
                  <a:gd name="T92" fmla="*/ 73 w 610"/>
                  <a:gd name="T93" fmla="*/ 115 h 2035"/>
                  <a:gd name="T94" fmla="*/ 109 w 610"/>
                  <a:gd name="T95" fmla="*/ 76 h 2035"/>
                  <a:gd name="T96" fmla="*/ 153 w 610"/>
                  <a:gd name="T97" fmla="*/ 44 h 2035"/>
                  <a:gd name="T98" fmla="*/ 202 w 610"/>
                  <a:gd name="T99" fmla="*/ 21 h 2035"/>
                  <a:gd name="T100" fmla="*/ 254 w 610"/>
                  <a:gd name="T101" fmla="*/ 6 h 2035"/>
                  <a:gd name="T102" fmla="*/ 309 w 610"/>
                  <a:gd name="T103" fmla="*/ 0 h 2035"/>
                  <a:gd name="T104" fmla="*/ 363 w 610"/>
                  <a:gd name="T105" fmla="*/ 6 h 2035"/>
                  <a:gd name="T106" fmla="*/ 416 w 610"/>
                  <a:gd name="T107" fmla="*/ 21 h 2035"/>
                  <a:gd name="T108" fmla="*/ 463 w 610"/>
                  <a:gd name="T109" fmla="*/ 44 h 2035"/>
                  <a:gd name="T110" fmla="*/ 505 w 610"/>
                  <a:gd name="T111" fmla="*/ 76 h 2035"/>
                  <a:gd name="T112" fmla="*/ 540 w 610"/>
                  <a:gd name="T113" fmla="*/ 115 h 2035"/>
                  <a:gd name="T114" fmla="*/ 571 w 610"/>
                  <a:gd name="T115" fmla="*/ 159 h 2035"/>
                  <a:gd name="T116" fmla="*/ 591 w 610"/>
                  <a:gd name="T117" fmla="*/ 208 h 2035"/>
                  <a:gd name="T118" fmla="*/ 605 w 610"/>
                  <a:gd name="T119" fmla="*/ 260 h 2035"/>
                  <a:gd name="T120" fmla="*/ 610 w 610"/>
                  <a:gd name="T121" fmla="*/ 317 h 2035"/>
                  <a:gd name="T122" fmla="*/ 610 w 610"/>
                  <a:gd name="T123" fmla="*/ 1843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0" h="2035">
                    <a:moveTo>
                      <a:pt x="610" y="1843"/>
                    </a:moveTo>
                    <a:lnTo>
                      <a:pt x="605" y="1886"/>
                    </a:lnTo>
                    <a:lnTo>
                      <a:pt x="588" y="1928"/>
                    </a:lnTo>
                    <a:lnTo>
                      <a:pt x="561" y="1963"/>
                    </a:lnTo>
                    <a:lnTo>
                      <a:pt x="529" y="1993"/>
                    </a:lnTo>
                    <a:lnTo>
                      <a:pt x="490" y="2016"/>
                    </a:lnTo>
                    <a:lnTo>
                      <a:pt x="448" y="2029"/>
                    </a:lnTo>
                    <a:lnTo>
                      <a:pt x="403" y="2035"/>
                    </a:lnTo>
                    <a:lnTo>
                      <a:pt x="358" y="2029"/>
                    </a:lnTo>
                    <a:lnTo>
                      <a:pt x="316" y="2016"/>
                    </a:lnTo>
                    <a:lnTo>
                      <a:pt x="277" y="1993"/>
                    </a:lnTo>
                    <a:lnTo>
                      <a:pt x="245" y="1963"/>
                    </a:lnTo>
                    <a:lnTo>
                      <a:pt x="218" y="1928"/>
                    </a:lnTo>
                    <a:lnTo>
                      <a:pt x="202" y="1886"/>
                    </a:lnTo>
                    <a:lnTo>
                      <a:pt x="196" y="1843"/>
                    </a:lnTo>
                    <a:lnTo>
                      <a:pt x="196" y="1837"/>
                    </a:lnTo>
                    <a:lnTo>
                      <a:pt x="196" y="1818"/>
                    </a:lnTo>
                    <a:lnTo>
                      <a:pt x="196" y="1788"/>
                    </a:lnTo>
                    <a:lnTo>
                      <a:pt x="196" y="1750"/>
                    </a:lnTo>
                    <a:lnTo>
                      <a:pt x="196" y="1703"/>
                    </a:lnTo>
                    <a:lnTo>
                      <a:pt x="196" y="1652"/>
                    </a:lnTo>
                    <a:lnTo>
                      <a:pt x="196" y="1596"/>
                    </a:lnTo>
                    <a:lnTo>
                      <a:pt x="196" y="1536"/>
                    </a:lnTo>
                    <a:lnTo>
                      <a:pt x="196" y="1475"/>
                    </a:lnTo>
                    <a:lnTo>
                      <a:pt x="196" y="1413"/>
                    </a:lnTo>
                    <a:lnTo>
                      <a:pt x="196" y="1355"/>
                    </a:lnTo>
                    <a:lnTo>
                      <a:pt x="196" y="1298"/>
                    </a:lnTo>
                    <a:lnTo>
                      <a:pt x="196" y="1246"/>
                    </a:lnTo>
                    <a:lnTo>
                      <a:pt x="196" y="1199"/>
                    </a:lnTo>
                    <a:lnTo>
                      <a:pt x="196" y="1161"/>
                    </a:lnTo>
                    <a:lnTo>
                      <a:pt x="196" y="1131"/>
                    </a:lnTo>
                    <a:lnTo>
                      <a:pt x="196" y="1112"/>
                    </a:lnTo>
                    <a:lnTo>
                      <a:pt x="196" y="1104"/>
                    </a:lnTo>
                    <a:lnTo>
                      <a:pt x="156" y="1101"/>
                    </a:lnTo>
                    <a:lnTo>
                      <a:pt x="122" y="1087"/>
                    </a:lnTo>
                    <a:lnTo>
                      <a:pt x="90" y="1065"/>
                    </a:lnTo>
                    <a:lnTo>
                      <a:pt x="64" y="1038"/>
                    </a:lnTo>
                    <a:lnTo>
                      <a:pt x="41" y="1004"/>
                    </a:lnTo>
                    <a:lnTo>
                      <a:pt x="25" y="969"/>
                    </a:lnTo>
                    <a:lnTo>
                      <a:pt x="11" y="927"/>
                    </a:lnTo>
                    <a:lnTo>
                      <a:pt x="2" y="884"/>
                    </a:lnTo>
                    <a:lnTo>
                      <a:pt x="0" y="841"/>
                    </a:lnTo>
                    <a:lnTo>
                      <a:pt x="0" y="317"/>
                    </a:lnTo>
                    <a:lnTo>
                      <a:pt x="6" y="260"/>
                    </a:lnTo>
                    <a:lnTo>
                      <a:pt x="19" y="208"/>
                    </a:lnTo>
                    <a:lnTo>
                      <a:pt x="41" y="159"/>
                    </a:lnTo>
                    <a:lnTo>
                      <a:pt x="73" y="115"/>
                    </a:lnTo>
                    <a:lnTo>
                      <a:pt x="109" y="76"/>
                    </a:lnTo>
                    <a:lnTo>
                      <a:pt x="153" y="44"/>
                    </a:lnTo>
                    <a:lnTo>
                      <a:pt x="202" y="21"/>
                    </a:lnTo>
                    <a:lnTo>
                      <a:pt x="254" y="6"/>
                    </a:lnTo>
                    <a:lnTo>
                      <a:pt x="309" y="0"/>
                    </a:lnTo>
                    <a:lnTo>
                      <a:pt x="363" y="6"/>
                    </a:lnTo>
                    <a:lnTo>
                      <a:pt x="416" y="21"/>
                    </a:lnTo>
                    <a:lnTo>
                      <a:pt x="463" y="44"/>
                    </a:lnTo>
                    <a:lnTo>
                      <a:pt x="505" y="76"/>
                    </a:lnTo>
                    <a:lnTo>
                      <a:pt x="540" y="115"/>
                    </a:lnTo>
                    <a:lnTo>
                      <a:pt x="571" y="159"/>
                    </a:lnTo>
                    <a:lnTo>
                      <a:pt x="591" y="208"/>
                    </a:lnTo>
                    <a:lnTo>
                      <a:pt x="605" y="260"/>
                    </a:lnTo>
                    <a:lnTo>
                      <a:pt x="610" y="317"/>
                    </a:lnTo>
                    <a:lnTo>
                      <a:pt x="610" y="18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985">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7" name="Freeform 996"/>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998" name="Freeform 997"/>
              <p:cNvSpPr>
                <a:spLocks/>
              </p:cNvSpPr>
              <p:nvPr/>
            </p:nvSpPr>
            <p:spPr bwMode="auto">
              <a:xfrm>
                <a:off x="12657" y="6148"/>
                <a:ext cx="221" cy="214"/>
              </a:xfrm>
              <a:custGeom>
                <a:avLst/>
                <a:gdLst>
                  <a:gd name="T0" fmla="*/ 573 w 573"/>
                  <a:gd name="T1" fmla="*/ 286 h 573"/>
                  <a:gd name="T2" fmla="*/ 567 w 573"/>
                  <a:gd name="T3" fmla="*/ 345 h 573"/>
                  <a:gd name="T4" fmla="*/ 550 w 573"/>
                  <a:gd name="T5" fmla="*/ 397 h 573"/>
                  <a:gd name="T6" fmla="*/ 524 w 573"/>
                  <a:gd name="T7" fmla="*/ 446 h 573"/>
                  <a:gd name="T8" fmla="*/ 488 w 573"/>
                  <a:gd name="T9" fmla="*/ 488 h 573"/>
                  <a:gd name="T10" fmla="*/ 446 w 573"/>
                  <a:gd name="T11" fmla="*/ 524 h 573"/>
                  <a:gd name="T12" fmla="*/ 397 w 573"/>
                  <a:gd name="T13" fmla="*/ 550 h 573"/>
                  <a:gd name="T14" fmla="*/ 345 w 573"/>
                  <a:gd name="T15" fmla="*/ 567 h 573"/>
                  <a:gd name="T16" fmla="*/ 286 w 573"/>
                  <a:gd name="T17" fmla="*/ 573 h 573"/>
                  <a:gd name="T18" fmla="*/ 228 w 573"/>
                  <a:gd name="T19" fmla="*/ 567 h 573"/>
                  <a:gd name="T20" fmla="*/ 175 w 573"/>
                  <a:gd name="T21" fmla="*/ 550 h 573"/>
                  <a:gd name="T22" fmla="*/ 126 w 573"/>
                  <a:gd name="T23" fmla="*/ 524 h 573"/>
                  <a:gd name="T24" fmla="*/ 85 w 573"/>
                  <a:gd name="T25" fmla="*/ 488 h 573"/>
                  <a:gd name="T26" fmla="*/ 49 w 573"/>
                  <a:gd name="T27" fmla="*/ 446 h 573"/>
                  <a:gd name="T28" fmla="*/ 23 w 573"/>
                  <a:gd name="T29" fmla="*/ 397 h 573"/>
                  <a:gd name="T30" fmla="*/ 6 w 573"/>
                  <a:gd name="T31" fmla="*/ 345 h 573"/>
                  <a:gd name="T32" fmla="*/ 0 w 573"/>
                  <a:gd name="T33" fmla="*/ 286 h 573"/>
                  <a:gd name="T34" fmla="*/ 6 w 573"/>
                  <a:gd name="T35" fmla="*/ 228 h 573"/>
                  <a:gd name="T36" fmla="*/ 23 w 573"/>
                  <a:gd name="T37" fmla="*/ 175 h 573"/>
                  <a:gd name="T38" fmla="*/ 49 w 573"/>
                  <a:gd name="T39" fmla="*/ 126 h 573"/>
                  <a:gd name="T40" fmla="*/ 85 w 573"/>
                  <a:gd name="T41" fmla="*/ 85 h 573"/>
                  <a:gd name="T42" fmla="*/ 126 w 573"/>
                  <a:gd name="T43" fmla="*/ 49 h 573"/>
                  <a:gd name="T44" fmla="*/ 175 w 573"/>
                  <a:gd name="T45" fmla="*/ 22 h 573"/>
                  <a:gd name="T46" fmla="*/ 228 w 573"/>
                  <a:gd name="T47" fmla="*/ 6 h 573"/>
                  <a:gd name="T48" fmla="*/ 286 w 573"/>
                  <a:gd name="T49" fmla="*/ 0 h 573"/>
                  <a:gd name="T50" fmla="*/ 345 w 573"/>
                  <a:gd name="T51" fmla="*/ 6 h 573"/>
                  <a:gd name="T52" fmla="*/ 397 w 573"/>
                  <a:gd name="T53" fmla="*/ 22 h 573"/>
                  <a:gd name="T54" fmla="*/ 446 w 573"/>
                  <a:gd name="T55" fmla="*/ 49 h 573"/>
                  <a:gd name="T56" fmla="*/ 488 w 573"/>
                  <a:gd name="T57" fmla="*/ 85 h 573"/>
                  <a:gd name="T58" fmla="*/ 524 w 573"/>
                  <a:gd name="T59" fmla="*/ 126 h 573"/>
                  <a:gd name="T60" fmla="*/ 550 w 573"/>
                  <a:gd name="T61" fmla="*/ 175 h 573"/>
                  <a:gd name="T62" fmla="*/ 567 w 573"/>
                  <a:gd name="T63" fmla="*/ 228 h 573"/>
                  <a:gd name="T64" fmla="*/ 573 w 573"/>
                  <a:gd name="T65"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3" h="573">
                    <a:moveTo>
                      <a:pt x="573" y="286"/>
                    </a:moveTo>
                    <a:lnTo>
                      <a:pt x="567" y="345"/>
                    </a:lnTo>
                    <a:lnTo>
                      <a:pt x="550" y="397"/>
                    </a:lnTo>
                    <a:lnTo>
                      <a:pt x="524" y="446"/>
                    </a:lnTo>
                    <a:lnTo>
                      <a:pt x="488" y="488"/>
                    </a:lnTo>
                    <a:lnTo>
                      <a:pt x="446" y="524"/>
                    </a:lnTo>
                    <a:lnTo>
                      <a:pt x="397" y="550"/>
                    </a:lnTo>
                    <a:lnTo>
                      <a:pt x="345" y="567"/>
                    </a:lnTo>
                    <a:lnTo>
                      <a:pt x="286" y="573"/>
                    </a:lnTo>
                    <a:lnTo>
                      <a:pt x="228" y="567"/>
                    </a:lnTo>
                    <a:lnTo>
                      <a:pt x="175" y="550"/>
                    </a:lnTo>
                    <a:lnTo>
                      <a:pt x="126" y="524"/>
                    </a:lnTo>
                    <a:lnTo>
                      <a:pt x="85" y="488"/>
                    </a:lnTo>
                    <a:lnTo>
                      <a:pt x="49" y="446"/>
                    </a:lnTo>
                    <a:lnTo>
                      <a:pt x="23" y="397"/>
                    </a:lnTo>
                    <a:lnTo>
                      <a:pt x="6" y="345"/>
                    </a:lnTo>
                    <a:lnTo>
                      <a:pt x="0" y="286"/>
                    </a:lnTo>
                    <a:lnTo>
                      <a:pt x="6" y="228"/>
                    </a:lnTo>
                    <a:lnTo>
                      <a:pt x="23" y="175"/>
                    </a:lnTo>
                    <a:lnTo>
                      <a:pt x="49" y="126"/>
                    </a:lnTo>
                    <a:lnTo>
                      <a:pt x="85" y="85"/>
                    </a:lnTo>
                    <a:lnTo>
                      <a:pt x="126" y="49"/>
                    </a:lnTo>
                    <a:lnTo>
                      <a:pt x="175" y="22"/>
                    </a:lnTo>
                    <a:lnTo>
                      <a:pt x="228" y="6"/>
                    </a:lnTo>
                    <a:lnTo>
                      <a:pt x="286" y="0"/>
                    </a:lnTo>
                    <a:lnTo>
                      <a:pt x="345" y="6"/>
                    </a:lnTo>
                    <a:lnTo>
                      <a:pt x="397" y="22"/>
                    </a:lnTo>
                    <a:lnTo>
                      <a:pt x="446" y="49"/>
                    </a:lnTo>
                    <a:lnTo>
                      <a:pt x="488" y="85"/>
                    </a:lnTo>
                    <a:lnTo>
                      <a:pt x="524" y="126"/>
                    </a:lnTo>
                    <a:lnTo>
                      <a:pt x="550" y="175"/>
                    </a:lnTo>
                    <a:lnTo>
                      <a:pt x="567" y="228"/>
                    </a:lnTo>
                    <a:lnTo>
                      <a:pt x="573" y="2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
                    <a:solidFill>
                      <a:srgbClr val="000000"/>
                    </a:solidFill>
                    <a:prstDash val="solid"/>
                    <a:round/>
                    <a:headEnd/>
                    <a:tailEnd/>
                  </a14:hiddenLine>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972" name="Text Box 32"/>
            <p:cNvSpPr txBox="1">
              <a:spLocks noChangeArrowheads="1"/>
            </p:cNvSpPr>
            <p:nvPr/>
          </p:nvSpPr>
          <p:spPr bwMode="auto">
            <a:xfrm>
              <a:off x="8046177" y="3919747"/>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PUBLIC MEETING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1063" name="Group 1062"/>
          <p:cNvGrpSpPr/>
          <p:nvPr/>
        </p:nvGrpSpPr>
        <p:grpSpPr>
          <a:xfrm>
            <a:off x="385087" y="5233727"/>
            <a:ext cx="1892808" cy="1240192"/>
            <a:chOff x="459161" y="5507537"/>
            <a:chExt cx="2103120" cy="1377991"/>
          </a:xfrm>
        </p:grpSpPr>
        <p:sp>
          <p:nvSpPr>
            <p:cNvPr id="1000" name="AutoShape 4"/>
            <p:cNvSpPr>
              <a:spLocks noChangeArrowheads="1"/>
            </p:cNvSpPr>
            <p:nvPr/>
          </p:nvSpPr>
          <p:spPr bwMode="auto">
            <a:xfrm rot="5400000">
              <a:off x="824921" y="5148168"/>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01" name="Rectangle 1000"/>
            <p:cNvSpPr>
              <a:spLocks noChangeArrowheads="1"/>
            </p:cNvSpPr>
            <p:nvPr/>
          </p:nvSpPr>
          <p:spPr bwMode="auto">
            <a:xfrm>
              <a:off x="459161" y="5507537"/>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12</a:t>
              </a:r>
              <a:endParaRPr lang="en-US" sz="1000" dirty="0">
                <a:solidFill>
                  <a:srgbClr val="FFCC99"/>
                </a:solidFill>
                <a:latin typeface="Times New Roman"/>
                <a:ea typeface="Times New Roman"/>
                <a:sym typeface="Gill Sans"/>
              </a:endParaRPr>
            </a:p>
          </p:txBody>
        </p:sp>
        <p:sp>
          <p:nvSpPr>
            <p:cNvPr id="1002" name="Text Box 32"/>
            <p:cNvSpPr txBox="1">
              <a:spLocks noChangeArrowheads="1"/>
            </p:cNvSpPr>
            <p:nvPr/>
          </p:nvSpPr>
          <p:spPr bwMode="auto">
            <a:xfrm>
              <a:off x="760536" y="5591833"/>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 DAYS TO FILE OBJECTION</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pic>
          <p:nvPicPr>
            <p:cNvPr id="1003" name="Picture 6" descr="https://upload.wikimedia.org/wikipedia/commons/thumb/c/ca/Calendar_icon_2.svg/2000px-Calendar_icon_2.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251" y="5929826"/>
              <a:ext cx="914400" cy="946404"/>
            </a:xfrm>
            <a:prstGeom prst="rect">
              <a:avLst/>
            </a:prstGeom>
            <a:noFill/>
            <a:extLst>
              <a:ext uri="{909E8E84-426E-40DD-AFC4-6F175D3DCCD1}">
                <a14:hiddenFill xmlns:a14="http://schemas.microsoft.com/office/drawing/2010/main">
                  <a:solidFill>
                    <a:srgbClr val="FFFFFF"/>
                  </a:solidFill>
                </a14:hiddenFill>
              </a:ext>
            </a:extLst>
          </p:spPr>
        </p:pic>
        <p:sp>
          <p:nvSpPr>
            <p:cNvPr id="1004" name="Text Box 32"/>
            <p:cNvSpPr txBox="1">
              <a:spLocks noChangeArrowheads="1"/>
            </p:cNvSpPr>
            <p:nvPr/>
          </p:nvSpPr>
          <p:spPr bwMode="auto">
            <a:xfrm>
              <a:off x="1050281" y="6271597"/>
              <a:ext cx="860104" cy="48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25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nvGrpSpPr>
          <p:cNvPr id="1062" name="Group 1061"/>
          <p:cNvGrpSpPr/>
          <p:nvPr/>
        </p:nvGrpSpPr>
        <p:grpSpPr>
          <a:xfrm>
            <a:off x="4722637" y="5233727"/>
            <a:ext cx="1892808" cy="1240192"/>
            <a:chOff x="2878461" y="5572364"/>
            <a:chExt cx="2103120" cy="1377991"/>
          </a:xfrm>
        </p:grpSpPr>
        <p:sp>
          <p:nvSpPr>
            <p:cNvPr id="1009" name="AutoShape 4"/>
            <p:cNvSpPr>
              <a:spLocks noChangeArrowheads="1"/>
            </p:cNvSpPr>
            <p:nvPr/>
          </p:nvSpPr>
          <p:spPr bwMode="auto">
            <a:xfrm rot="5400000">
              <a:off x="3244221" y="5212995"/>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10" name="Rectangle 1009"/>
            <p:cNvSpPr>
              <a:spLocks noChangeArrowheads="1"/>
            </p:cNvSpPr>
            <p:nvPr/>
          </p:nvSpPr>
          <p:spPr bwMode="auto">
            <a:xfrm>
              <a:off x="2878461" y="5572364"/>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14</a:t>
              </a:r>
              <a:endParaRPr lang="en-US" sz="1000" dirty="0">
                <a:solidFill>
                  <a:srgbClr val="FFCC99"/>
                </a:solidFill>
                <a:latin typeface="Times New Roman"/>
                <a:ea typeface="Times New Roman"/>
                <a:sym typeface="Gill Sans"/>
              </a:endParaRPr>
            </a:p>
          </p:txBody>
        </p:sp>
        <p:pic>
          <p:nvPicPr>
            <p:cNvPr id="1007" name="Picture 1006" descr="icon_-47"/>
            <p:cNvPicPr>
              <a:picLocks/>
            </p:cNvPicPr>
            <p:nvPr/>
          </p:nvPicPr>
          <p:blipFill>
            <a:blip r:embed="rId3" cstate="print">
              <a:extLst>
                <a:ext uri="{28A0092B-C50C-407E-A947-70E740481C1C}">
                  <a14:useLocalDpi xmlns:a14="http://schemas.microsoft.com/office/drawing/2010/main" val="0"/>
                </a:ext>
              </a:extLst>
            </a:blip>
            <a:srcRect l="13428" t="22585" r="14648" b="22585"/>
            <a:stretch>
              <a:fillRect/>
            </a:stretch>
          </p:blipFill>
          <p:spPr bwMode="auto">
            <a:xfrm>
              <a:off x="3324413" y="5918404"/>
              <a:ext cx="1211216" cy="976556"/>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8" name="Text Box 32"/>
            <p:cNvSpPr txBox="1">
              <a:spLocks noChangeArrowheads="1"/>
            </p:cNvSpPr>
            <p:nvPr/>
          </p:nvSpPr>
          <p:spPr bwMode="auto">
            <a:xfrm>
              <a:off x="3148854" y="5656662"/>
              <a:ext cx="162083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FINAL SUMMONS </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grpSp>
        <p:nvGrpSpPr>
          <p:cNvPr id="1061" name="Group 1060"/>
          <p:cNvGrpSpPr/>
          <p:nvPr/>
        </p:nvGrpSpPr>
        <p:grpSpPr>
          <a:xfrm>
            <a:off x="6891411" y="5233727"/>
            <a:ext cx="1895809" cy="1240192"/>
            <a:chOff x="5321905" y="5521908"/>
            <a:chExt cx="2106454" cy="1377991"/>
          </a:xfrm>
        </p:grpSpPr>
        <p:sp>
          <p:nvSpPr>
            <p:cNvPr id="1012" name="AutoShape 4"/>
            <p:cNvSpPr>
              <a:spLocks noChangeArrowheads="1"/>
            </p:cNvSpPr>
            <p:nvPr/>
          </p:nvSpPr>
          <p:spPr bwMode="auto">
            <a:xfrm rot="5400000">
              <a:off x="5687665" y="5162539"/>
              <a:ext cx="1371600" cy="2103120"/>
            </a:xfrm>
            <a:prstGeom prst="round2DiagRect">
              <a:avLst/>
            </a:prstGeom>
            <a:solidFill>
              <a:srgbClr val="FFCC99"/>
            </a:solidFill>
            <a:ln w="28575">
              <a:solidFill>
                <a:srgbClr val="000000"/>
              </a:solid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nvGrpSpPr>
            <p:cNvPr id="1013" name="Group 1012"/>
            <p:cNvGrpSpPr>
              <a:grpSpLocks noChangeAspect="1"/>
            </p:cNvGrpSpPr>
            <p:nvPr/>
          </p:nvGrpSpPr>
          <p:grpSpPr>
            <a:xfrm>
              <a:off x="5494413" y="6058454"/>
              <a:ext cx="794857" cy="759291"/>
              <a:chOff x="3285610" y="5361129"/>
              <a:chExt cx="831862" cy="794640"/>
            </a:xfrm>
          </p:grpSpPr>
          <p:sp>
            <p:nvSpPr>
              <p:cNvPr id="1043" name="Freeform 1042"/>
              <p:cNvSpPr>
                <a:spLocks noEditPoints="1"/>
              </p:cNvSpPr>
              <p:nvPr/>
            </p:nvSpPr>
            <p:spPr bwMode="auto">
              <a:xfrm>
                <a:off x="3285610" y="5361129"/>
                <a:ext cx="831862" cy="794640"/>
              </a:xfrm>
              <a:custGeom>
                <a:avLst/>
                <a:gdLst>
                  <a:gd name="T0" fmla="*/ 4474 w 4496"/>
                  <a:gd name="T1" fmla="*/ 4025 h 4498"/>
                  <a:gd name="T2" fmla="*/ 4383 w 4496"/>
                  <a:gd name="T3" fmla="*/ 4167 h 4498"/>
                  <a:gd name="T4" fmla="*/ 4340 w 4496"/>
                  <a:gd name="T5" fmla="*/ 4231 h 4498"/>
                  <a:gd name="T6" fmla="*/ 4246 w 4496"/>
                  <a:gd name="T7" fmla="*/ 4366 h 4498"/>
                  <a:gd name="T8" fmla="*/ 4178 w 4496"/>
                  <a:gd name="T9" fmla="*/ 4412 h 4498"/>
                  <a:gd name="T10" fmla="*/ 3943 w 4496"/>
                  <a:gd name="T11" fmla="*/ 4493 h 4498"/>
                  <a:gd name="T12" fmla="*/ 642 w 4496"/>
                  <a:gd name="T13" fmla="*/ 4468 h 4498"/>
                  <a:gd name="T14" fmla="*/ 559 w 4496"/>
                  <a:gd name="T15" fmla="*/ 4462 h 4498"/>
                  <a:gd name="T16" fmla="*/ 389 w 4496"/>
                  <a:gd name="T17" fmla="*/ 4447 h 4498"/>
                  <a:gd name="T18" fmla="*/ 316 w 4496"/>
                  <a:gd name="T19" fmla="*/ 4410 h 4498"/>
                  <a:gd name="T20" fmla="*/ 133 w 4496"/>
                  <a:gd name="T21" fmla="*/ 4250 h 4498"/>
                  <a:gd name="T22" fmla="*/ 77 w 4496"/>
                  <a:gd name="T23" fmla="*/ 4093 h 4498"/>
                  <a:gd name="T24" fmla="*/ 50 w 4496"/>
                  <a:gd name="T25" fmla="*/ 4020 h 4498"/>
                  <a:gd name="T26" fmla="*/ 0 w 4496"/>
                  <a:gd name="T27" fmla="*/ 3856 h 4498"/>
                  <a:gd name="T28" fmla="*/ 0 w 4496"/>
                  <a:gd name="T29" fmla="*/ 640 h 4498"/>
                  <a:gd name="T30" fmla="*/ 48 w 4496"/>
                  <a:gd name="T31" fmla="*/ 392 h 4498"/>
                  <a:gd name="T32" fmla="*/ 158 w 4496"/>
                  <a:gd name="T33" fmla="*/ 267 h 4498"/>
                  <a:gd name="T34" fmla="*/ 207 w 4496"/>
                  <a:gd name="T35" fmla="*/ 209 h 4498"/>
                  <a:gd name="T36" fmla="*/ 318 w 4496"/>
                  <a:gd name="T37" fmla="*/ 86 h 4498"/>
                  <a:gd name="T38" fmla="*/ 391 w 4496"/>
                  <a:gd name="T39" fmla="*/ 49 h 4498"/>
                  <a:gd name="T40" fmla="*/ 640 w 4496"/>
                  <a:gd name="T41" fmla="*/ 0 h 4498"/>
                  <a:gd name="T42" fmla="*/ 3939 w 4496"/>
                  <a:gd name="T43" fmla="*/ 36 h 4498"/>
                  <a:gd name="T44" fmla="*/ 4016 w 4496"/>
                  <a:gd name="T45" fmla="*/ 51 h 4498"/>
                  <a:gd name="T46" fmla="*/ 4180 w 4496"/>
                  <a:gd name="T47" fmla="*/ 88 h 4498"/>
                  <a:gd name="T48" fmla="*/ 4248 w 4496"/>
                  <a:gd name="T49" fmla="*/ 134 h 4498"/>
                  <a:gd name="T50" fmla="*/ 4408 w 4496"/>
                  <a:gd name="T51" fmla="*/ 316 h 4498"/>
                  <a:gd name="T52" fmla="*/ 4446 w 4496"/>
                  <a:gd name="T53" fmla="*/ 480 h 4498"/>
                  <a:gd name="T54" fmla="*/ 4461 w 4496"/>
                  <a:gd name="T55" fmla="*/ 557 h 4498"/>
                  <a:gd name="T56" fmla="*/ 4496 w 4496"/>
                  <a:gd name="T57" fmla="*/ 3858 h 4498"/>
                  <a:gd name="T58" fmla="*/ 4491 w 4496"/>
                  <a:gd name="T59" fmla="*/ 3944 h 4498"/>
                  <a:gd name="T60" fmla="*/ 4448 w 4496"/>
                  <a:gd name="T61" fmla="*/ 4106 h 4498"/>
                  <a:gd name="T62" fmla="*/ 4351 w 4496"/>
                  <a:gd name="T63" fmla="*/ 4240 h 4498"/>
                  <a:gd name="T64" fmla="*/ 4246 w 4496"/>
                  <a:gd name="T65" fmla="*/ 4366 h 4498"/>
                  <a:gd name="T66" fmla="*/ 4105 w 4496"/>
                  <a:gd name="T67" fmla="*/ 4449 h 4498"/>
                  <a:gd name="T68" fmla="*/ 4026 w 4496"/>
                  <a:gd name="T69" fmla="*/ 4476 h 4498"/>
                  <a:gd name="T70" fmla="*/ 3856 w 4496"/>
                  <a:gd name="T71" fmla="*/ 4498 h 4498"/>
                  <a:gd name="T72" fmla="*/ 555 w 4496"/>
                  <a:gd name="T73" fmla="*/ 4478 h 4498"/>
                  <a:gd name="T74" fmla="*/ 389 w 4496"/>
                  <a:gd name="T75" fmla="*/ 4447 h 4498"/>
                  <a:gd name="T76" fmla="*/ 248 w 4496"/>
                  <a:gd name="T77" fmla="*/ 4364 h 4498"/>
                  <a:gd name="T78" fmla="*/ 188 w 4496"/>
                  <a:gd name="T79" fmla="*/ 4310 h 4498"/>
                  <a:gd name="T80" fmla="*/ 88 w 4496"/>
                  <a:gd name="T81" fmla="*/ 4182 h 4498"/>
                  <a:gd name="T82" fmla="*/ 37 w 4496"/>
                  <a:gd name="T83" fmla="*/ 4024 h 4498"/>
                  <a:gd name="T84" fmla="*/ 0 w 4496"/>
                  <a:gd name="T85" fmla="*/ 3856 h 4498"/>
                  <a:gd name="T86" fmla="*/ 5 w 4496"/>
                  <a:gd name="T87" fmla="*/ 554 h 4498"/>
                  <a:gd name="T88" fmla="*/ 22 w 4496"/>
                  <a:gd name="T89" fmla="*/ 471 h 4498"/>
                  <a:gd name="T90" fmla="*/ 86 w 4496"/>
                  <a:gd name="T91" fmla="*/ 318 h 4498"/>
                  <a:gd name="T92" fmla="*/ 197 w 4496"/>
                  <a:gd name="T93" fmla="*/ 198 h 4498"/>
                  <a:gd name="T94" fmla="*/ 318 w 4496"/>
                  <a:gd name="T95" fmla="*/ 86 h 4498"/>
                  <a:gd name="T96" fmla="*/ 470 w 4496"/>
                  <a:gd name="T97" fmla="*/ 22 h 4498"/>
                  <a:gd name="T98" fmla="*/ 553 w 4496"/>
                  <a:gd name="T99" fmla="*/ 5 h 4498"/>
                  <a:gd name="T100" fmla="*/ 3854 w 4496"/>
                  <a:gd name="T101" fmla="*/ 0 h 4498"/>
                  <a:gd name="T102" fmla="*/ 4022 w 4496"/>
                  <a:gd name="T103" fmla="*/ 37 h 4498"/>
                  <a:gd name="T104" fmla="*/ 4180 w 4496"/>
                  <a:gd name="T105" fmla="*/ 88 h 4498"/>
                  <a:gd name="T106" fmla="*/ 4308 w 4496"/>
                  <a:gd name="T107" fmla="*/ 188 h 4498"/>
                  <a:gd name="T108" fmla="*/ 4363 w 4496"/>
                  <a:gd name="T109" fmla="*/ 248 h 4498"/>
                  <a:gd name="T110" fmla="*/ 4446 w 4496"/>
                  <a:gd name="T111" fmla="*/ 392 h 4498"/>
                  <a:gd name="T112" fmla="*/ 4476 w 4496"/>
                  <a:gd name="T113" fmla="*/ 557 h 4498"/>
                  <a:gd name="T114" fmla="*/ 4496 w 4496"/>
                  <a:gd name="T115" fmla="*/ 3858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6" h="4498">
                    <a:moveTo>
                      <a:pt x="4496" y="3858"/>
                    </a:moveTo>
                    <a:lnTo>
                      <a:pt x="4466" y="3856"/>
                    </a:lnTo>
                    <a:lnTo>
                      <a:pt x="4461" y="3941"/>
                    </a:lnTo>
                    <a:lnTo>
                      <a:pt x="4491" y="3943"/>
                    </a:lnTo>
                    <a:lnTo>
                      <a:pt x="4496" y="3858"/>
                    </a:lnTo>
                    <a:close/>
                    <a:moveTo>
                      <a:pt x="4491" y="3944"/>
                    </a:moveTo>
                    <a:lnTo>
                      <a:pt x="4461" y="3939"/>
                    </a:lnTo>
                    <a:lnTo>
                      <a:pt x="4446" y="4020"/>
                    </a:lnTo>
                    <a:lnTo>
                      <a:pt x="4474" y="4025"/>
                    </a:lnTo>
                    <a:lnTo>
                      <a:pt x="4491" y="3944"/>
                    </a:lnTo>
                    <a:close/>
                    <a:moveTo>
                      <a:pt x="4474" y="4027"/>
                    </a:moveTo>
                    <a:lnTo>
                      <a:pt x="4446" y="4018"/>
                    </a:lnTo>
                    <a:lnTo>
                      <a:pt x="4419" y="4095"/>
                    </a:lnTo>
                    <a:lnTo>
                      <a:pt x="4448" y="4106"/>
                    </a:lnTo>
                    <a:lnTo>
                      <a:pt x="4474" y="4027"/>
                    </a:lnTo>
                    <a:close/>
                    <a:moveTo>
                      <a:pt x="4446" y="4108"/>
                    </a:moveTo>
                    <a:lnTo>
                      <a:pt x="4419" y="4093"/>
                    </a:lnTo>
                    <a:lnTo>
                      <a:pt x="4383" y="4167"/>
                    </a:lnTo>
                    <a:lnTo>
                      <a:pt x="4410" y="4180"/>
                    </a:lnTo>
                    <a:lnTo>
                      <a:pt x="4446" y="4108"/>
                    </a:lnTo>
                    <a:close/>
                    <a:moveTo>
                      <a:pt x="4408" y="4182"/>
                    </a:moveTo>
                    <a:lnTo>
                      <a:pt x="4383" y="4165"/>
                    </a:lnTo>
                    <a:lnTo>
                      <a:pt x="4338" y="4231"/>
                    </a:lnTo>
                    <a:lnTo>
                      <a:pt x="4365" y="4248"/>
                    </a:lnTo>
                    <a:lnTo>
                      <a:pt x="4408" y="4182"/>
                    </a:lnTo>
                    <a:close/>
                    <a:moveTo>
                      <a:pt x="4363" y="4250"/>
                    </a:moveTo>
                    <a:lnTo>
                      <a:pt x="4340" y="4231"/>
                    </a:lnTo>
                    <a:lnTo>
                      <a:pt x="4287" y="4289"/>
                    </a:lnTo>
                    <a:lnTo>
                      <a:pt x="4310" y="4310"/>
                    </a:lnTo>
                    <a:lnTo>
                      <a:pt x="4363" y="4250"/>
                    </a:lnTo>
                    <a:close/>
                    <a:moveTo>
                      <a:pt x="4308" y="4312"/>
                    </a:moveTo>
                    <a:lnTo>
                      <a:pt x="4287" y="4289"/>
                    </a:lnTo>
                    <a:lnTo>
                      <a:pt x="4227" y="4342"/>
                    </a:lnTo>
                    <a:lnTo>
                      <a:pt x="4248" y="4364"/>
                    </a:lnTo>
                    <a:lnTo>
                      <a:pt x="4308" y="4312"/>
                    </a:lnTo>
                    <a:close/>
                    <a:moveTo>
                      <a:pt x="4246" y="4366"/>
                    </a:moveTo>
                    <a:lnTo>
                      <a:pt x="4229" y="4340"/>
                    </a:lnTo>
                    <a:lnTo>
                      <a:pt x="4163" y="4385"/>
                    </a:lnTo>
                    <a:lnTo>
                      <a:pt x="4180" y="4410"/>
                    </a:lnTo>
                    <a:lnTo>
                      <a:pt x="4246" y="4366"/>
                    </a:lnTo>
                    <a:close/>
                    <a:moveTo>
                      <a:pt x="4178" y="4412"/>
                    </a:moveTo>
                    <a:lnTo>
                      <a:pt x="4165" y="4385"/>
                    </a:lnTo>
                    <a:lnTo>
                      <a:pt x="4092" y="4421"/>
                    </a:lnTo>
                    <a:lnTo>
                      <a:pt x="4105" y="4447"/>
                    </a:lnTo>
                    <a:lnTo>
                      <a:pt x="4178" y="4412"/>
                    </a:lnTo>
                    <a:close/>
                    <a:moveTo>
                      <a:pt x="4105" y="4449"/>
                    </a:moveTo>
                    <a:lnTo>
                      <a:pt x="4093" y="4421"/>
                    </a:lnTo>
                    <a:lnTo>
                      <a:pt x="4016" y="4447"/>
                    </a:lnTo>
                    <a:lnTo>
                      <a:pt x="4026" y="4476"/>
                    </a:lnTo>
                    <a:lnTo>
                      <a:pt x="4105" y="4449"/>
                    </a:lnTo>
                    <a:close/>
                    <a:moveTo>
                      <a:pt x="4024" y="4476"/>
                    </a:moveTo>
                    <a:lnTo>
                      <a:pt x="4018" y="4447"/>
                    </a:lnTo>
                    <a:lnTo>
                      <a:pt x="3937" y="4462"/>
                    </a:lnTo>
                    <a:lnTo>
                      <a:pt x="3943" y="4493"/>
                    </a:lnTo>
                    <a:lnTo>
                      <a:pt x="4024" y="4476"/>
                    </a:lnTo>
                    <a:close/>
                    <a:moveTo>
                      <a:pt x="3941" y="4493"/>
                    </a:moveTo>
                    <a:lnTo>
                      <a:pt x="3939" y="4462"/>
                    </a:lnTo>
                    <a:lnTo>
                      <a:pt x="3854" y="4468"/>
                    </a:lnTo>
                    <a:lnTo>
                      <a:pt x="3856" y="4498"/>
                    </a:lnTo>
                    <a:lnTo>
                      <a:pt x="3941" y="4493"/>
                    </a:lnTo>
                    <a:close/>
                    <a:moveTo>
                      <a:pt x="3854" y="4498"/>
                    </a:moveTo>
                    <a:lnTo>
                      <a:pt x="3854" y="4468"/>
                    </a:lnTo>
                    <a:lnTo>
                      <a:pt x="642" y="4468"/>
                    </a:lnTo>
                    <a:lnTo>
                      <a:pt x="642" y="4498"/>
                    </a:lnTo>
                    <a:lnTo>
                      <a:pt x="3854" y="4498"/>
                    </a:lnTo>
                    <a:close/>
                    <a:moveTo>
                      <a:pt x="640" y="4498"/>
                    </a:moveTo>
                    <a:lnTo>
                      <a:pt x="642" y="4468"/>
                    </a:lnTo>
                    <a:lnTo>
                      <a:pt x="557" y="4462"/>
                    </a:lnTo>
                    <a:lnTo>
                      <a:pt x="555" y="4493"/>
                    </a:lnTo>
                    <a:lnTo>
                      <a:pt x="640" y="4498"/>
                    </a:lnTo>
                    <a:close/>
                    <a:moveTo>
                      <a:pt x="553" y="4493"/>
                    </a:moveTo>
                    <a:lnTo>
                      <a:pt x="559" y="4462"/>
                    </a:lnTo>
                    <a:lnTo>
                      <a:pt x="478" y="4447"/>
                    </a:lnTo>
                    <a:lnTo>
                      <a:pt x="472" y="4476"/>
                    </a:lnTo>
                    <a:lnTo>
                      <a:pt x="553" y="4493"/>
                    </a:lnTo>
                    <a:close/>
                    <a:moveTo>
                      <a:pt x="470" y="4476"/>
                    </a:moveTo>
                    <a:lnTo>
                      <a:pt x="480" y="4447"/>
                    </a:lnTo>
                    <a:lnTo>
                      <a:pt x="403" y="4421"/>
                    </a:lnTo>
                    <a:lnTo>
                      <a:pt x="391" y="4449"/>
                    </a:lnTo>
                    <a:lnTo>
                      <a:pt x="470" y="4476"/>
                    </a:lnTo>
                    <a:close/>
                    <a:moveTo>
                      <a:pt x="389" y="4447"/>
                    </a:moveTo>
                    <a:lnTo>
                      <a:pt x="404" y="4421"/>
                    </a:lnTo>
                    <a:lnTo>
                      <a:pt x="331" y="4385"/>
                    </a:lnTo>
                    <a:lnTo>
                      <a:pt x="318" y="4412"/>
                    </a:lnTo>
                    <a:lnTo>
                      <a:pt x="389" y="4447"/>
                    </a:lnTo>
                    <a:close/>
                    <a:moveTo>
                      <a:pt x="316" y="4410"/>
                    </a:moveTo>
                    <a:lnTo>
                      <a:pt x="333" y="4385"/>
                    </a:lnTo>
                    <a:lnTo>
                      <a:pt x="267" y="4340"/>
                    </a:lnTo>
                    <a:lnTo>
                      <a:pt x="250" y="4366"/>
                    </a:lnTo>
                    <a:lnTo>
                      <a:pt x="316" y="4410"/>
                    </a:lnTo>
                    <a:close/>
                    <a:moveTo>
                      <a:pt x="248" y="4364"/>
                    </a:moveTo>
                    <a:lnTo>
                      <a:pt x="267" y="4342"/>
                    </a:lnTo>
                    <a:lnTo>
                      <a:pt x="207" y="4289"/>
                    </a:lnTo>
                    <a:lnTo>
                      <a:pt x="188" y="4312"/>
                    </a:lnTo>
                    <a:lnTo>
                      <a:pt x="248" y="4364"/>
                    </a:lnTo>
                    <a:close/>
                    <a:moveTo>
                      <a:pt x="186" y="4310"/>
                    </a:moveTo>
                    <a:lnTo>
                      <a:pt x="209" y="4289"/>
                    </a:lnTo>
                    <a:lnTo>
                      <a:pt x="156" y="4231"/>
                    </a:lnTo>
                    <a:lnTo>
                      <a:pt x="133" y="4250"/>
                    </a:lnTo>
                    <a:lnTo>
                      <a:pt x="186" y="4310"/>
                    </a:lnTo>
                    <a:close/>
                    <a:moveTo>
                      <a:pt x="131" y="4248"/>
                    </a:moveTo>
                    <a:lnTo>
                      <a:pt x="158" y="4231"/>
                    </a:lnTo>
                    <a:lnTo>
                      <a:pt x="113" y="4165"/>
                    </a:lnTo>
                    <a:lnTo>
                      <a:pt x="88" y="4182"/>
                    </a:lnTo>
                    <a:lnTo>
                      <a:pt x="131" y="4248"/>
                    </a:lnTo>
                    <a:close/>
                    <a:moveTo>
                      <a:pt x="86" y="4180"/>
                    </a:moveTo>
                    <a:lnTo>
                      <a:pt x="113" y="4167"/>
                    </a:lnTo>
                    <a:lnTo>
                      <a:pt x="77" y="4093"/>
                    </a:lnTo>
                    <a:lnTo>
                      <a:pt x="50" y="4108"/>
                    </a:lnTo>
                    <a:lnTo>
                      <a:pt x="86" y="4180"/>
                    </a:lnTo>
                    <a:close/>
                    <a:moveTo>
                      <a:pt x="48" y="4106"/>
                    </a:moveTo>
                    <a:lnTo>
                      <a:pt x="77" y="4095"/>
                    </a:lnTo>
                    <a:lnTo>
                      <a:pt x="50" y="4018"/>
                    </a:lnTo>
                    <a:lnTo>
                      <a:pt x="22" y="4027"/>
                    </a:lnTo>
                    <a:lnTo>
                      <a:pt x="48" y="4106"/>
                    </a:lnTo>
                    <a:close/>
                    <a:moveTo>
                      <a:pt x="22" y="4025"/>
                    </a:moveTo>
                    <a:lnTo>
                      <a:pt x="50" y="4020"/>
                    </a:lnTo>
                    <a:lnTo>
                      <a:pt x="35" y="3939"/>
                    </a:lnTo>
                    <a:lnTo>
                      <a:pt x="5" y="3944"/>
                    </a:lnTo>
                    <a:lnTo>
                      <a:pt x="22" y="4025"/>
                    </a:lnTo>
                    <a:close/>
                    <a:moveTo>
                      <a:pt x="5" y="3943"/>
                    </a:moveTo>
                    <a:lnTo>
                      <a:pt x="35" y="3941"/>
                    </a:lnTo>
                    <a:lnTo>
                      <a:pt x="30" y="3856"/>
                    </a:lnTo>
                    <a:lnTo>
                      <a:pt x="0" y="3858"/>
                    </a:lnTo>
                    <a:lnTo>
                      <a:pt x="5" y="3943"/>
                    </a:lnTo>
                    <a:close/>
                    <a:moveTo>
                      <a:pt x="0" y="3856"/>
                    </a:moveTo>
                    <a:lnTo>
                      <a:pt x="30" y="3856"/>
                    </a:lnTo>
                    <a:lnTo>
                      <a:pt x="30" y="642"/>
                    </a:lnTo>
                    <a:lnTo>
                      <a:pt x="0" y="642"/>
                    </a:lnTo>
                    <a:lnTo>
                      <a:pt x="0" y="3856"/>
                    </a:lnTo>
                    <a:close/>
                    <a:moveTo>
                      <a:pt x="0" y="640"/>
                    </a:moveTo>
                    <a:lnTo>
                      <a:pt x="30" y="642"/>
                    </a:lnTo>
                    <a:lnTo>
                      <a:pt x="35" y="557"/>
                    </a:lnTo>
                    <a:lnTo>
                      <a:pt x="5" y="555"/>
                    </a:lnTo>
                    <a:lnTo>
                      <a:pt x="0" y="640"/>
                    </a:lnTo>
                    <a:close/>
                    <a:moveTo>
                      <a:pt x="5" y="554"/>
                    </a:moveTo>
                    <a:lnTo>
                      <a:pt x="35" y="559"/>
                    </a:lnTo>
                    <a:lnTo>
                      <a:pt x="50" y="478"/>
                    </a:lnTo>
                    <a:lnTo>
                      <a:pt x="22" y="473"/>
                    </a:lnTo>
                    <a:lnTo>
                      <a:pt x="5" y="554"/>
                    </a:lnTo>
                    <a:close/>
                    <a:moveTo>
                      <a:pt x="22" y="471"/>
                    </a:moveTo>
                    <a:lnTo>
                      <a:pt x="50" y="480"/>
                    </a:lnTo>
                    <a:lnTo>
                      <a:pt x="77" y="403"/>
                    </a:lnTo>
                    <a:lnTo>
                      <a:pt x="48" y="392"/>
                    </a:lnTo>
                    <a:lnTo>
                      <a:pt x="22" y="471"/>
                    </a:lnTo>
                    <a:close/>
                    <a:moveTo>
                      <a:pt x="50" y="392"/>
                    </a:moveTo>
                    <a:lnTo>
                      <a:pt x="77" y="405"/>
                    </a:lnTo>
                    <a:lnTo>
                      <a:pt x="113" y="331"/>
                    </a:lnTo>
                    <a:lnTo>
                      <a:pt x="86" y="318"/>
                    </a:lnTo>
                    <a:lnTo>
                      <a:pt x="50" y="392"/>
                    </a:lnTo>
                    <a:close/>
                    <a:moveTo>
                      <a:pt x="88" y="316"/>
                    </a:moveTo>
                    <a:lnTo>
                      <a:pt x="113" y="333"/>
                    </a:lnTo>
                    <a:lnTo>
                      <a:pt x="158" y="267"/>
                    </a:lnTo>
                    <a:lnTo>
                      <a:pt x="131" y="250"/>
                    </a:lnTo>
                    <a:lnTo>
                      <a:pt x="88" y="316"/>
                    </a:lnTo>
                    <a:close/>
                    <a:moveTo>
                      <a:pt x="133" y="248"/>
                    </a:moveTo>
                    <a:lnTo>
                      <a:pt x="156" y="269"/>
                    </a:lnTo>
                    <a:lnTo>
                      <a:pt x="209" y="209"/>
                    </a:lnTo>
                    <a:lnTo>
                      <a:pt x="186" y="188"/>
                    </a:lnTo>
                    <a:lnTo>
                      <a:pt x="133" y="248"/>
                    </a:lnTo>
                    <a:close/>
                    <a:moveTo>
                      <a:pt x="188" y="186"/>
                    </a:moveTo>
                    <a:lnTo>
                      <a:pt x="207" y="209"/>
                    </a:lnTo>
                    <a:lnTo>
                      <a:pt x="267" y="156"/>
                    </a:lnTo>
                    <a:lnTo>
                      <a:pt x="248" y="134"/>
                    </a:lnTo>
                    <a:lnTo>
                      <a:pt x="188" y="186"/>
                    </a:lnTo>
                    <a:close/>
                    <a:moveTo>
                      <a:pt x="250" y="132"/>
                    </a:moveTo>
                    <a:lnTo>
                      <a:pt x="267" y="158"/>
                    </a:lnTo>
                    <a:lnTo>
                      <a:pt x="333" y="113"/>
                    </a:lnTo>
                    <a:lnTo>
                      <a:pt x="316" y="88"/>
                    </a:lnTo>
                    <a:lnTo>
                      <a:pt x="250" y="132"/>
                    </a:lnTo>
                    <a:close/>
                    <a:moveTo>
                      <a:pt x="318" y="86"/>
                    </a:moveTo>
                    <a:lnTo>
                      <a:pt x="331" y="113"/>
                    </a:lnTo>
                    <a:lnTo>
                      <a:pt x="404" y="77"/>
                    </a:lnTo>
                    <a:lnTo>
                      <a:pt x="389" y="51"/>
                    </a:lnTo>
                    <a:lnTo>
                      <a:pt x="318" y="86"/>
                    </a:lnTo>
                    <a:close/>
                    <a:moveTo>
                      <a:pt x="391" y="49"/>
                    </a:moveTo>
                    <a:lnTo>
                      <a:pt x="403" y="77"/>
                    </a:lnTo>
                    <a:lnTo>
                      <a:pt x="480" y="51"/>
                    </a:lnTo>
                    <a:lnTo>
                      <a:pt x="470" y="22"/>
                    </a:lnTo>
                    <a:lnTo>
                      <a:pt x="391" y="49"/>
                    </a:lnTo>
                    <a:close/>
                    <a:moveTo>
                      <a:pt x="472" y="22"/>
                    </a:moveTo>
                    <a:lnTo>
                      <a:pt x="478" y="51"/>
                    </a:lnTo>
                    <a:lnTo>
                      <a:pt x="559" y="36"/>
                    </a:lnTo>
                    <a:lnTo>
                      <a:pt x="553" y="5"/>
                    </a:lnTo>
                    <a:lnTo>
                      <a:pt x="472" y="22"/>
                    </a:lnTo>
                    <a:close/>
                    <a:moveTo>
                      <a:pt x="555" y="5"/>
                    </a:moveTo>
                    <a:lnTo>
                      <a:pt x="557" y="36"/>
                    </a:lnTo>
                    <a:lnTo>
                      <a:pt x="642" y="30"/>
                    </a:lnTo>
                    <a:lnTo>
                      <a:pt x="640" y="0"/>
                    </a:lnTo>
                    <a:lnTo>
                      <a:pt x="555" y="5"/>
                    </a:lnTo>
                    <a:close/>
                    <a:moveTo>
                      <a:pt x="642" y="0"/>
                    </a:moveTo>
                    <a:lnTo>
                      <a:pt x="642" y="30"/>
                    </a:lnTo>
                    <a:lnTo>
                      <a:pt x="3854" y="30"/>
                    </a:lnTo>
                    <a:lnTo>
                      <a:pt x="3854" y="0"/>
                    </a:lnTo>
                    <a:lnTo>
                      <a:pt x="642" y="0"/>
                    </a:lnTo>
                    <a:close/>
                    <a:moveTo>
                      <a:pt x="3856" y="0"/>
                    </a:moveTo>
                    <a:lnTo>
                      <a:pt x="3854" y="30"/>
                    </a:lnTo>
                    <a:lnTo>
                      <a:pt x="3939" y="36"/>
                    </a:lnTo>
                    <a:lnTo>
                      <a:pt x="3941" y="5"/>
                    </a:lnTo>
                    <a:lnTo>
                      <a:pt x="3856" y="0"/>
                    </a:lnTo>
                    <a:close/>
                    <a:moveTo>
                      <a:pt x="3943" y="5"/>
                    </a:moveTo>
                    <a:lnTo>
                      <a:pt x="3937" y="36"/>
                    </a:lnTo>
                    <a:lnTo>
                      <a:pt x="4018" y="51"/>
                    </a:lnTo>
                    <a:lnTo>
                      <a:pt x="4024" y="22"/>
                    </a:lnTo>
                    <a:lnTo>
                      <a:pt x="3943" y="5"/>
                    </a:lnTo>
                    <a:close/>
                    <a:moveTo>
                      <a:pt x="4026" y="22"/>
                    </a:moveTo>
                    <a:lnTo>
                      <a:pt x="4016" y="51"/>
                    </a:lnTo>
                    <a:lnTo>
                      <a:pt x="4093" y="77"/>
                    </a:lnTo>
                    <a:lnTo>
                      <a:pt x="4105" y="49"/>
                    </a:lnTo>
                    <a:lnTo>
                      <a:pt x="4026" y="22"/>
                    </a:lnTo>
                    <a:close/>
                    <a:moveTo>
                      <a:pt x="4105" y="51"/>
                    </a:moveTo>
                    <a:lnTo>
                      <a:pt x="4092" y="77"/>
                    </a:lnTo>
                    <a:lnTo>
                      <a:pt x="4165" y="113"/>
                    </a:lnTo>
                    <a:lnTo>
                      <a:pt x="4178" y="86"/>
                    </a:lnTo>
                    <a:lnTo>
                      <a:pt x="4105" y="51"/>
                    </a:lnTo>
                    <a:close/>
                    <a:moveTo>
                      <a:pt x="4180" y="88"/>
                    </a:moveTo>
                    <a:lnTo>
                      <a:pt x="4163" y="113"/>
                    </a:lnTo>
                    <a:lnTo>
                      <a:pt x="4229" y="158"/>
                    </a:lnTo>
                    <a:lnTo>
                      <a:pt x="4246" y="132"/>
                    </a:lnTo>
                    <a:lnTo>
                      <a:pt x="4180" y="88"/>
                    </a:lnTo>
                    <a:close/>
                    <a:moveTo>
                      <a:pt x="4248" y="134"/>
                    </a:moveTo>
                    <a:lnTo>
                      <a:pt x="4227" y="156"/>
                    </a:lnTo>
                    <a:lnTo>
                      <a:pt x="4287" y="209"/>
                    </a:lnTo>
                    <a:lnTo>
                      <a:pt x="4308" y="186"/>
                    </a:lnTo>
                    <a:lnTo>
                      <a:pt x="4248" y="134"/>
                    </a:lnTo>
                    <a:close/>
                    <a:moveTo>
                      <a:pt x="4310" y="188"/>
                    </a:moveTo>
                    <a:lnTo>
                      <a:pt x="4287" y="209"/>
                    </a:lnTo>
                    <a:lnTo>
                      <a:pt x="4340" y="269"/>
                    </a:lnTo>
                    <a:lnTo>
                      <a:pt x="4363" y="248"/>
                    </a:lnTo>
                    <a:lnTo>
                      <a:pt x="4310" y="188"/>
                    </a:lnTo>
                    <a:close/>
                    <a:moveTo>
                      <a:pt x="4365" y="250"/>
                    </a:moveTo>
                    <a:lnTo>
                      <a:pt x="4338" y="267"/>
                    </a:lnTo>
                    <a:lnTo>
                      <a:pt x="4383" y="333"/>
                    </a:lnTo>
                    <a:lnTo>
                      <a:pt x="4408" y="316"/>
                    </a:lnTo>
                    <a:lnTo>
                      <a:pt x="4365" y="250"/>
                    </a:lnTo>
                    <a:close/>
                    <a:moveTo>
                      <a:pt x="4410" y="318"/>
                    </a:moveTo>
                    <a:lnTo>
                      <a:pt x="4383" y="331"/>
                    </a:lnTo>
                    <a:lnTo>
                      <a:pt x="4419" y="405"/>
                    </a:lnTo>
                    <a:lnTo>
                      <a:pt x="4446" y="392"/>
                    </a:lnTo>
                    <a:lnTo>
                      <a:pt x="4410" y="318"/>
                    </a:lnTo>
                    <a:close/>
                    <a:moveTo>
                      <a:pt x="4448" y="392"/>
                    </a:moveTo>
                    <a:lnTo>
                      <a:pt x="4419" y="403"/>
                    </a:lnTo>
                    <a:lnTo>
                      <a:pt x="4446" y="480"/>
                    </a:lnTo>
                    <a:lnTo>
                      <a:pt x="4474" y="471"/>
                    </a:lnTo>
                    <a:lnTo>
                      <a:pt x="4448" y="392"/>
                    </a:lnTo>
                    <a:close/>
                    <a:moveTo>
                      <a:pt x="4474" y="473"/>
                    </a:moveTo>
                    <a:lnTo>
                      <a:pt x="4446" y="478"/>
                    </a:lnTo>
                    <a:lnTo>
                      <a:pt x="4461" y="559"/>
                    </a:lnTo>
                    <a:lnTo>
                      <a:pt x="4491" y="554"/>
                    </a:lnTo>
                    <a:lnTo>
                      <a:pt x="4474" y="473"/>
                    </a:lnTo>
                    <a:close/>
                    <a:moveTo>
                      <a:pt x="4491" y="555"/>
                    </a:moveTo>
                    <a:lnTo>
                      <a:pt x="4461" y="557"/>
                    </a:lnTo>
                    <a:lnTo>
                      <a:pt x="4466" y="642"/>
                    </a:lnTo>
                    <a:lnTo>
                      <a:pt x="4496" y="640"/>
                    </a:lnTo>
                    <a:lnTo>
                      <a:pt x="4491" y="555"/>
                    </a:lnTo>
                    <a:close/>
                    <a:moveTo>
                      <a:pt x="4496" y="642"/>
                    </a:moveTo>
                    <a:lnTo>
                      <a:pt x="4466" y="642"/>
                    </a:lnTo>
                    <a:lnTo>
                      <a:pt x="4466" y="3856"/>
                    </a:lnTo>
                    <a:lnTo>
                      <a:pt x="4496" y="3856"/>
                    </a:lnTo>
                    <a:lnTo>
                      <a:pt x="4496" y="642"/>
                    </a:lnTo>
                    <a:close/>
                    <a:moveTo>
                      <a:pt x="4496" y="3858"/>
                    </a:moveTo>
                    <a:lnTo>
                      <a:pt x="4496" y="3858"/>
                    </a:lnTo>
                    <a:lnTo>
                      <a:pt x="4481" y="3856"/>
                    </a:lnTo>
                    <a:lnTo>
                      <a:pt x="4496" y="3856"/>
                    </a:lnTo>
                    <a:lnTo>
                      <a:pt x="4496" y="3858"/>
                    </a:lnTo>
                    <a:close/>
                    <a:moveTo>
                      <a:pt x="4491" y="3944"/>
                    </a:moveTo>
                    <a:lnTo>
                      <a:pt x="4491" y="3944"/>
                    </a:lnTo>
                    <a:lnTo>
                      <a:pt x="4476" y="3941"/>
                    </a:lnTo>
                    <a:lnTo>
                      <a:pt x="4491" y="3943"/>
                    </a:lnTo>
                    <a:lnTo>
                      <a:pt x="4491" y="3944"/>
                    </a:lnTo>
                    <a:close/>
                    <a:moveTo>
                      <a:pt x="4474" y="4027"/>
                    </a:moveTo>
                    <a:lnTo>
                      <a:pt x="4474" y="4027"/>
                    </a:lnTo>
                    <a:lnTo>
                      <a:pt x="4459" y="4024"/>
                    </a:lnTo>
                    <a:lnTo>
                      <a:pt x="4474" y="4025"/>
                    </a:lnTo>
                    <a:lnTo>
                      <a:pt x="4474" y="4027"/>
                    </a:lnTo>
                    <a:close/>
                    <a:moveTo>
                      <a:pt x="4446" y="4106"/>
                    </a:moveTo>
                    <a:lnTo>
                      <a:pt x="4446" y="4108"/>
                    </a:lnTo>
                    <a:lnTo>
                      <a:pt x="4432" y="4101"/>
                    </a:lnTo>
                    <a:lnTo>
                      <a:pt x="4448" y="4106"/>
                    </a:lnTo>
                    <a:lnTo>
                      <a:pt x="4446" y="4106"/>
                    </a:lnTo>
                    <a:close/>
                    <a:moveTo>
                      <a:pt x="4410" y="4180"/>
                    </a:moveTo>
                    <a:lnTo>
                      <a:pt x="4408" y="4182"/>
                    </a:lnTo>
                    <a:lnTo>
                      <a:pt x="4397" y="4172"/>
                    </a:lnTo>
                    <a:lnTo>
                      <a:pt x="4410" y="4180"/>
                    </a:lnTo>
                    <a:lnTo>
                      <a:pt x="4410" y="4180"/>
                    </a:lnTo>
                    <a:close/>
                    <a:moveTo>
                      <a:pt x="4363" y="4250"/>
                    </a:moveTo>
                    <a:lnTo>
                      <a:pt x="4363" y="4250"/>
                    </a:lnTo>
                    <a:lnTo>
                      <a:pt x="4351" y="4240"/>
                    </a:lnTo>
                    <a:lnTo>
                      <a:pt x="4365" y="4248"/>
                    </a:lnTo>
                    <a:lnTo>
                      <a:pt x="4363" y="4250"/>
                    </a:lnTo>
                    <a:close/>
                    <a:moveTo>
                      <a:pt x="4308" y="4310"/>
                    </a:moveTo>
                    <a:lnTo>
                      <a:pt x="4308" y="4312"/>
                    </a:lnTo>
                    <a:lnTo>
                      <a:pt x="4299" y="4300"/>
                    </a:lnTo>
                    <a:lnTo>
                      <a:pt x="4310" y="4310"/>
                    </a:lnTo>
                    <a:lnTo>
                      <a:pt x="4308" y="4310"/>
                    </a:lnTo>
                    <a:close/>
                    <a:moveTo>
                      <a:pt x="4248" y="4364"/>
                    </a:moveTo>
                    <a:lnTo>
                      <a:pt x="4246" y="4366"/>
                    </a:lnTo>
                    <a:lnTo>
                      <a:pt x="4238" y="4353"/>
                    </a:lnTo>
                    <a:lnTo>
                      <a:pt x="4248" y="4364"/>
                    </a:lnTo>
                    <a:lnTo>
                      <a:pt x="4248" y="4364"/>
                    </a:lnTo>
                    <a:close/>
                    <a:moveTo>
                      <a:pt x="4178" y="4412"/>
                    </a:moveTo>
                    <a:lnTo>
                      <a:pt x="4178" y="4412"/>
                    </a:lnTo>
                    <a:lnTo>
                      <a:pt x="4171" y="4398"/>
                    </a:lnTo>
                    <a:lnTo>
                      <a:pt x="4180" y="4410"/>
                    </a:lnTo>
                    <a:lnTo>
                      <a:pt x="4178" y="4412"/>
                    </a:lnTo>
                    <a:close/>
                    <a:moveTo>
                      <a:pt x="4105" y="4449"/>
                    </a:moveTo>
                    <a:lnTo>
                      <a:pt x="4105" y="4449"/>
                    </a:lnTo>
                    <a:lnTo>
                      <a:pt x="4099" y="4434"/>
                    </a:lnTo>
                    <a:lnTo>
                      <a:pt x="4105" y="4447"/>
                    </a:lnTo>
                    <a:lnTo>
                      <a:pt x="4105" y="4449"/>
                    </a:lnTo>
                    <a:close/>
                    <a:moveTo>
                      <a:pt x="4026" y="4476"/>
                    </a:moveTo>
                    <a:lnTo>
                      <a:pt x="4024" y="4476"/>
                    </a:lnTo>
                    <a:lnTo>
                      <a:pt x="4022" y="4461"/>
                    </a:lnTo>
                    <a:lnTo>
                      <a:pt x="4026" y="4476"/>
                    </a:lnTo>
                    <a:lnTo>
                      <a:pt x="4026" y="4476"/>
                    </a:lnTo>
                    <a:close/>
                    <a:moveTo>
                      <a:pt x="3943" y="4493"/>
                    </a:moveTo>
                    <a:lnTo>
                      <a:pt x="3941" y="4493"/>
                    </a:lnTo>
                    <a:lnTo>
                      <a:pt x="3939" y="4478"/>
                    </a:lnTo>
                    <a:lnTo>
                      <a:pt x="3943" y="4493"/>
                    </a:lnTo>
                    <a:lnTo>
                      <a:pt x="3943" y="4493"/>
                    </a:lnTo>
                    <a:close/>
                    <a:moveTo>
                      <a:pt x="3856" y="4498"/>
                    </a:moveTo>
                    <a:lnTo>
                      <a:pt x="3854" y="4498"/>
                    </a:lnTo>
                    <a:lnTo>
                      <a:pt x="3854" y="4483"/>
                    </a:lnTo>
                    <a:lnTo>
                      <a:pt x="3856" y="4498"/>
                    </a:lnTo>
                    <a:lnTo>
                      <a:pt x="3856" y="4498"/>
                    </a:lnTo>
                    <a:close/>
                    <a:moveTo>
                      <a:pt x="640" y="4498"/>
                    </a:moveTo>
                    <a:lnTo>
                      <a:pt x="640" y="4498"/>
                    </a:lnTo>
                    <a:lnTo>
                      <a:pt x="642" y="4483"/>
                    </a:lnTo>
                    <a:lnTo>
                      <a:pt x="642" y="4498"/>
                    </a:lnTo>
                    <a:lnTo>
                      <a:pt x="640" y="4498"/>
                    </a:lnTo>
                    <a:close/>
                    <a:moveTo>
                      <a:pt x="553" y="4493"/>
                    </a:moveTo>
                    <a:lnTo>
                      <a:pt x="553" y="4493"/>
                    </a:lnTo>
                    <a:lnTo>
                      <a:pt x="555" y="4478"/>
                    </a:lnTo>
                    <a:lnTo>
                      <a:pt x="555" y="4493"/>
                    </a:lnTo>
                    <a:lnTo>
                      <a:pt x="553" y="4493"/>
                    </a:lnTo>
                    <a:close/>
                    <a:moveTo>
                      <a:pt x="470" y="4476"/>
                    </a:moveTo>
                    <a:lnTo>
                      <a:pt x="470" y="4476"/>
                    </a:lnTo>
                    <a:lnTo>
                      <a:pt x="474" y="4461"/>
                    </a:lnTo>
                    <a:lnTo>
                      <a:pt x="472" y="4476"/>
                    </a:lnTo>
                    <a:lnTo>
                      <a:pt x="470" y="4476"/>
                    </a:lnTo>
                    <a:close/>
                    <a:moveTo>
                      <a:pt x="391" y="4449"/>
                    </a:moveTo>
                    <a:lnTo>
                      <a:pt x="389" y="4447"/>
                    </a:lnTo>
                    <a:lnTo>
                      <a:pt x="397" y="4434"/>
                    </a:lnTo>
                    <a:lnTo>
                      <a:pt x="391" y="4449"/>
                    </a:lnTo>
                    <a:lnTo>
                      <a:pt x="391" y="4449"/>
                    </a:lnTo>
                    <a:close/>
                    <a:moveTo>
                      <a:pt x="318" y="4412"/>
                    </a:moveTo>
                    <a:lnTo>
                      <a:pt x="316" y="4410"/>
                    </a:lnTo>
                    <a:lnTo>
                      <a:pt x="325" y="4398"/>
                    </a:lnTo>
                    <a:lnTo>
                      <a:pt x="318" y="4412"/>
                    </a:lnTo>
                    <a:lnTo>
                      <a:pt x="318" y="4412"/>
                    </a:lnTo>
                    <a:close/>
                    <a:moveTo>
                      <a:pt x="248" y="4364"/>
                    </a:moveTo>
                    <a:lnTo>
                      <a:pt x="248" y="4364"/>
                    </a:lnTo>
                    <a:lnTo>
                      <a:pt x="258" y="4353"/>
                    </a:lnTo>
                    <a:lnTo>
                      <a:pt x="250" y="4366"/>
                    </a:lnTo>
                    <a:lnTo>
                      <a:pt x="248" y="4364"/>
                    </a:lnTo>
                    <a:close/>
                    <a:moveTo>
                      <a:pt x="188" y="4310"/>
                    </a:moveTo>
                    <a:lnTo>
                      <a:pt x="186" y="4310"/>
                    </a:lnTo>
                    <a:lnTo>
                      <a:pt x="197" y="4300"/>
                    </a:lnTo>
                    <a:lnTo>
                      <a:pt x="188" y="4312"/>
                    </a:lnTo>
                    <a:lnTo>
                      <a:pt x="188" y="4310"/>
                    </a:lnTo>
                    <a:close/>
                    <a:moveTo>
                      <a:pt x="133" y="4250"/>
                    </a:moveTo>
                    <a:lnTo>
                      <a:pt x="131" y="4248"/>
                    </a:lnTo>
                    <a:lnTo>
                      <a:pt x="145" y="4240"/>
                    </a:lnTo>
                    <a:lnTo>
                      <a:pt x="133" y="4250"/>
                    </a:lnTo>
                    <a:lnTo>
                      <a:pt x="133" y="4250"/>
                    </a:lnTo>
                    <a:close/>
                    <a:moveTo>
                      <a:pt x="86" y="4180"/>
                    </a:moveTo>
                    <a:lnTo>
                      <a:pt x="86" y="4180"/>
                    </a:lnTo>
                    <a:lnTo>
                      <a:pt x="99" y="4172"/>
                    </a:lnTo>
                    <a:lnTo>
                      <a:pt x="88" y="4182"/>
                    </a:lnTo>
                    <a:lnTo>
                      <a:pt x="86" y="4180"/>
                    </a:lnTo>
                    <a:close/>
                    <a:moveTo>
                      <a:pt x="48" y="4106"/>
                    </a:moveTo>
                    <a:lnTo>
                      <a:pt x="48" y="4106"/>
                    </a:lnTo>
                    <a:lnTo>
                      <a:pt x="64" y="4101"/>
                    </a:lnTo>
                    <a:lnTo>
                      <a:pt x="50" y="4108"/>
                    </a:lnTo>
                    <a:lnTo>
                      <a:pt x="48" y="4106"/>
                    </a:lnTo>
                    <a:close/>
                    <a:moveTo>
                      <a:pt x="22" y="4027"/>
                    </a:moveTo>
                    <a:lnTo>
                      <a:pt x="22" y="4025"/>
                    </a:lnTo>
                    <a:lnTo>
                      <a:pt x="37" y="4024"/>
                    </a:lnTo>
                    <a:lnTo>
                      <a:pt x="22" y="4027"/>
                    </a:lnTo>
                    <a:lnTo>
                      <a:pt x="22" y="4027"/>
                    </a:lnTo>
                    <a:close/>
                    <a:moveTo>
                      <a:pt x="5" y="3944"/>
                    </a:moveTo>
                    <a:lnTo>
                      <a:pt x="5" y="3943"/>
                    </a:lnTo>
                    <a:lnTo>
                      <a:pt x="20" y="3941"/>
                    </a:lnTo>
                    <a:lnTo>
                      <a:pt x="5" y="3944"/>
                    </a:lnTo>
                    <a:lnTo>
                      <a:pt x="5" y="3944"/>
                    </a:lnTo>
                    <a:close/>
                    <a:moveTo>
                      <a:pt x="0" y="3858"/>
                    </a:moveTo>
                    <a:lnTo>
                      <a:pt x="0" y="3856"/>
                    </a:lnTo>
                    <a:lnTo>
                      <a:pt x="15" y="3856"/>
                    </a:lnTo>
                    <a:lnTo>
                      <a:pt x="0" y="3858"/>
                    </a:lnTo>
                    <a:lnTo>
                      <a:pt x="0" y="3858"/>
                    </a:lnTo>
                    <a:close/>
                    <a:moveTo>
                      <a:pt x="0" y="640"/>
                    </a:moveTo>
                    <a:lnTo>
                      <a:pt x="0" y="640"/>
                    </a:lnTo>
                    <a:lnTo>
                      <a:pt x="15" y="642"/>
                    </a:lnTo>
                    <a:lnTo>
                      <a:pt x="0" y="642"/>
                    </a:lnTo>
                    <a:lnTo>
                      <a:pt x="0" y="640"/>
                    </a:lnTo>
                    <a:close/>
                    <a:moveTo>
                      <a:pt x="5" y="554"/>
                    </a:moveTo>
                    <a:lnTo>
                      <a:pt x="5" y="554"/>
                    </a:lnTo>
                    <a:lnTo>
                      <a:pt x="20" y="557"/>
                    </a:lnTo>
                    <a:lnTo>
                      <a:pt x="5" y="555"/>
                    </a:lnTo>
                    <a:lnTo>
                      <a:pt x="5" y="554"/>
                    </a:lnTo>
                    <a:close/>
                    <a:moveTo>
                      <a:pt x="22" y="471"/>
                    </a:moveTo>
                    <a:lnTo>
                      <a:pt x="22" y="471"/>
                    </a:lnTo>
                    <a:lnTo>
                      <a:pt x="37" y="474"/>
                    </a:lnTo>
                    <a:lnTo>
                      <a:pt x="22" y="473"/>
                    </a:lnTo>
                    <a:lnTo>
                      <a:pt x="22" y="471"/>
                    </a:lnTo>
                    <a:close/>
                    <a:moveTo>
                      <a:pt x="48" y="392"/>
                    </a:moveTo>
                    <a:lnTo>
                      <a:pt x="50" y="392"/>
                    </a:lnTo>
                    <a:lnTo>
                      <a:pt x="64" y="397"/>
                    </a:lnTo>
                    <a:lnTo>
                      <a:pt x="48" y="392"/>
                    </a:lnTo>
                    <a:lnTo>
                      <a:pt x="48" y="392"/>
                    </a:lnTo>
                    <a:close/>
                    <a:moveTo>
                      <a:pt x="86" y="318"/>
                    </a:moveTo>
                    <a:lnTo>
                      <a:pt x="88" y="316"/>
                    </a:lnTo>
                    <a:lnTo>
                      <a:pt x="99" y="326"/>
                    </a:lnTo>
                    <a:lnTo>
                      <a:pt x="86" y="318"/>
                    </a:lnTo>
                    <a:lnTo>
                      <a:pt x="86" y="318"/>
                    </a:lnTo>
                    <a:close/>
                    <a:moveTo>
                      <a:pt x="133" y="248"/>
                    </a:moveTo>
                    <a:lnTo>
                      <a:pt x="133" y="248"/>
                    </a:lnTo>
                    <a:lnTo>
                      <a:pt x="145" y="258"/>
                    </a:lnTo>
                    <a:lnTo>
                      <a:pt x="131" y="250"/>
                    </a:lnTo>
                    <a:lnTo>
                      <a:pt x="133" y="248"/>
                    </a:lnTo>
                    <a:close/>
                    <a:moveTo>
                      <a:pt x="188" y="188"/>
                    </a:moveTo>
                    <a:lnTo>
                      <a:pt x="188" y="186"/>
                    </a:lnTo>
                    <a:lnTo>
                      <a:pt x="197" y="198"/>
                    </a:lnTo>
                    <a:lnTo>
                      <a:pt x="186" y="188"/>
                    </a:lnTo>
                    <a:lnTo>
                      <a:pt x="188" y="188"/>
                    </a:lnTo>
                    <a:close/>
                    <a:moveTo>
                      <a:pt x="248" y="134"/>
                    </a:moveTo>
                    <a:lnTo>
                      <a:pt x="250" y="132"/>
                    </a:lnTo>
                    <a:lnTo>
                      <a:pt x="258" y="145"/>
                    </a:lnTo>
                    <a:lnTo>
                      <a:pt x="248" y="134"/>
                    </a:lnTo>
                    <a:lnTo>
                      <a:pt x="248" y="134"/>
                    </a:lnTo>
                    <a:close/>
                    <a:moveTo>
                      <a:pt x="318" y="86"/>
                    </a:moveTo>
                    <a:lnTo>
                      <a:pt x="318" y="86"/>
                    </a:lnTo>
                    <a:lnTo>
                      <a:pt x="325" y="100"/>
                    </a:lnTo>
                    <a:lnTo>
                      <a:pt x="316" y="88"/>
                    </a:lnTo>
                    <a:lnTo>
                      <a:pt x="318" y="86"/>
                    </a:lnTo>
                    <a:close/>
                    <a:moveTo>
                      <a:pt x="391" y="49"/>
                    </a:moveTo>
                    <a:lnTo>
                      <a:pt x="391" y="49"/>
                    </a:lnTo>
                    <a:lnTo>
                      <a:pt x="397" y="64"/>
                    </a:lnTo>
                    <a:lnTo>
                      <a:pt x="389" y="51"/>
                    </a:lnTo>
                    <a:lnTo>
                      <a:pt x="391" y="49"/>
                    </a:lnTo>
                    <a:close/>
                    <a:moveTo>
                      <a:pt x="470" y="22"/>
                    </a:moveTo>
                    <a:lnTo>
                      <a:pt x="472" y="22"/>
                    </a:lnTo>
                    <a:lnTo>
                      <a:pt x="474" y="37"/>
                    </a:lnTo>
                    <a:lnTo>
                      <a:pt x="470" y="22"/>
                    </a:lnTo>
                    <a:lnTo>
                      <a:pt x="470" y="22"/>
                    </a:lnTo>
                    <a:close/>
                    <a:moveTo>
                      <a:pt x="553" y="5"/>
                    </a:moveTo>
                    <a:lnTo>
                      <a:pt x="555" y="5"/>
                    </a:lnTo>
                    <a:lnTo>
                      <a:pt x="555" y="20"/>
                    </a:lnTo>
                    <a:lnTo>
                      <a:pt x="553" y="5"/>
                    </a:lnTo>
                    <a:lnTo>
                      <a:pt x="553" y="5"/>
                    </a:lnTo>
                    <a:close/>
                    <a:moveTo>
                      <a:pt x="640" y="0"/>
                    </a:moveTo>
                    <a:lnTo>
                      <a:pt x="642" y="0"/>
                    </a:lnTo>
                    <a:lnTo>
                      <a:pt x="642" y="15"/>
                    </a:lnTo>
                    <a:lnTo>
                      <a:pt x="640" y="0"/>
                    </a:lnTo>
                    <a:lnTo>
                      <a:pt x="640" y="0"/>
                    </a:lnTo>
                    <a:close/>
                    <a:moveTo>
                      <a:pt x="3856" y="0"/>
                    </a:moveTo>
                    <a:lnTo>
                      <a:pt x="3856" y="0"/>
                    </a:lnTo>
                    <a:lnTo>
                      <a:pt x="3854" y="15"/>
                    </a:lnTo>
                    <a:lnTo>
                      <a:pt x="3854" y="0"/>
                    </a:lnTo>
                    <a:lnTo>
                      <a:pt x="3856" y="0"/>
                    </a:lnTo>
                    <a:close/>
                    <a:moveTo>
                      <a:pt x="3943" y="5"/>
                    </a:moveTo>
                    <a:lnTo>
                      <a:pt x="3943" y="5"/>
                    </a:lnTo>
                    <a:lnTo>
                      <a:pt x="3939" y="20"/>
                    </a:lnTo>
                    <a:lnTo>
                      <a:pt x="3941" y="5"/>
                    </a:lnTo>
                    <a:lnTo>
                      <a:pt x="3943" y="5"/>
                    </a:lnTo>
                    <a:close/>
                    <a:moveTo>
                      <a:pt x="4026" y="22"/>
                    </a:moveTo>
                    <a:lnTo>
                      <a:pt x="4026" y="22"/>
                    </a:lnTo>
                    <a:lnTo>
                      <a:pt x="4022" y="37"/>
                    </a:lnTo>
                    <a:lnTo>
                      <a:pt x="4024" y="22"/>
                    </a:lnTo>
                    <a:lnTo>
                      <a:pt x="4026" y="22"/>
                    </a:lnTo>
                    <a:close/>
                    <a:moveTo>
                      <a:pt x="4105" y="49"/>
                    </a:moveTo>
                    <a:lnTo>
                      <a:pt x="4105" y="51"/>
                    </a:lnTo>
                    <a:lnTo>
                      <a:pt x="4099" y="64"/>
                    </a:lnTo>
                    <a:lnTo>
                      <a:pt x="4105" y="49"/>
                    </a:lnTo>
                    <a:lnTo>
                      <a:pt x="4105" y="49"/>
                    </a:lnTo>
                    <a:close/>
                    <a:moveTo>
                      <a:pt x="4178" y="86"/>
                    </a:moveTo>
                    <a:lnTo>
                      <a:pt x="4180" y="88"/>
                    </a:lnTo>
                    <a:lnTo>
                      <a:pt x="4171" y="100"/>
                    </a:lnTo>
                    <a:lnTo>
                      <a:pt x="4178" y="86"/>
                    </a:lnTo>
                    <a:lnTo>
                      <a:pt x="4178" y="86"/>
                    </a:lnTo>
                    <a:close/>
                    <a:moveTo>
                      <a:pt x="4248" y="134"/>
                    </a:moveTo>
                    <a:lnTo>
                      <a:pt x="4248" y="134"/>
                    </a:lnTo>
                    <a:lnTo>
                      <a:pt x="4238" y="145"/>
                    </a:lnTo>
                    <a:lnTo>
                      <a:pt x="4246" y="132"/>
                    </a:lnTo>
                    <a:lnTo>
                      <a:pt x="4248" y="134"/>
                    </a:lnTo>
                    <a:close/>
                    <a:moveTo>
                      <a:pt x="4308" y="188"/>
                    </a:moveTo>
                    <a:lnTo>
                      <a:pt x="4310" y="188"/>
                    </a:lnTo>
                    <a:lnTo>
                      <a:pt x="4299" y="198"/>
                    </a:lnTo>
                    <a:lnTo>
                      <a:pt x="4308" y="186"/>
                    </a:lnTo>
                    <a:lnTo>
                      <a:pt x="4308" y="188"/>
                    </a:lnTo>
                    <a:close/>
                    <a:moveTo>
                      <a:pt x="4363" y="248"/>
                    </a:moveTo>
                    <a:lnTo>
                      <a:pt x="4365" y="250"/>
                    </a:lnTo>
                    <a:lnTo>
                      <a:pt x="4351" y="258"/>
                    </a:lnTo>
                    <a:lnTo>
                      <a:pt x="4363" y="248"/>
                    </a:lnTo>
                    <a:lnTo>
                      <a:pt x="4363" y="248"/>
                    </a:lnTo>
                    <a:close/>
                    <a:moveTo>
                      <a:pt x="4410" y="318"/>
                    </a:moveTo>
                    <a:lnTo>
                      <a:pt x="4410" y="318"/>
                    </a:lnTo>
                    <a:lnTo>
                      <a:pt x="4397" y="326"/>
                    </a:lnTo>
                    <a:lnTo>
                      <a:pt x="4408" y="316"/>
                    </a:lnTo>
                    <a:lnTo>
                      <a:pt x="4410" y="318"/>
                    </a:lnTo>
                    <a:close/>
                    <a:moveTo>
                      <a:pt x="4446" y="392"/>
                    </a:moveTo>
                    <a:lnTo>
                      <a:pt x="4448" y="392"/>
                    </a:lnTo>
                    <a:lnTo>
                      <a:pt x="4432" y="397"/>
                    </a:lnTo>
                    <a:lnTo>
                      <a:pt x="4446" y="392"/>
                    </a:lnTo>
                    <a:lnTo>
                      <a:pt x="4446" y="392"/>
                    </a:lnTo>
                    <a:close/>
                    <a:moveTo>
                      <a:pt x="4474" y="471"/>
                    </a:moveTo>
                    <a:lnTo>
                      <a:pt x="4474" y="473"/>
                    </a:lnTo>
                    <a:lnTo>
                      <a:pt x="4459" y="474"/>
                    </a:lnTo>
                    <a:lnTo>
                      <a:pt x="4474" y="471"/>
                    </a:lnTo>
                    <a:lnTo>
                      <a:pt x="4474" y="471"/>
                    </a:lnTo>
                    <a:close/>
                    <a:moveTo>
                      <a:pt x="4491" y="554"/>
                    </a:moveTo>
                    <a:lnTo>
                      <a:pt x="4491" y="555"/>
                    </a:lnTo>
                    <a:lnTo>
                      <a:pt x="4476" y="557"/>
                    </a:lnTo>
                    <a:lnTo>
                      <a:pt x="4491" y="554"/>
                    </a:lnTo>
                    <a:lnTo>
                      <a:pt x="4491" y="554"/>
                    </a:lnTo>
                    <a:close/>
                    <a:moveTo>
                      <a:pt x="4496" y="640"/>
                    </a:moveTo>
                    <a:lnTo>
                      <a:pt x="4496" y="642"/>
                    </a:lnTo>
                    <a:lnTo>
                      <a:pt x="4481" y="642"/>
                    </a:lnTo>
                    <a:lnTo>
                      <a:pt x="4496" y="640"/>
                    </a:lnTo>
                    <a:lnTo>
                      <a:pt x="4496" y="640"/>
                    </a:lnTo>
                    <a:close/>
                    <a:moveTo>
                      <a:pt x="4496" y="3858"/>
                    </a:moveTo>
                    <a:lnTo>
                      <a:pt x="4496" y="3858"/>
                    </a:lnTo>
                    <a:lnTo>
                      <a:pt x="4481" y="3856"/>
                    </a:lnTo>
                    <a:lnTo>
                      <a:pt x="4496" y="3856"/>
                    </a:lnTo>
                    <a:lnTo>
                      <a:pt x="4496" y="3858"/>
                    </a:lnTo>
                    <a:close/>
                  </a:path>
                </a:pathLst>
              </a:custGeom>
              <a:solidFill>
                <a:srgbClr val="000000"/>
              </a:solidFill>
              <a:ln w="25400">
                <a:solidFill>
                  <a:srgbClr val="000000"/>
                </a:solidFill>
                <a:prstDash val="solid"/>
                <a:round/>
                <a:headEnd/>
                <a:tailEnd/>
              </a:ln>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4" name="AutoShape 236"/>
              <p:cNvSpPr>
                <a:spLocks noChangeArrowheads="1"/>
              </p:cNvSpPr>
              <p:nvPr/>
            </p:nvSpPr>
            <p:spPr bwMode="auto">
              <a:xfrm>
                <a:off x="3433453"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5" name="AutoShape 237"/>
              <p:cNvSpPr>
                <a:spLocks noChangeArrowheads="1"/>
              </p:cNvSpPr>
              <p:nvPr/>
            </p:nvSpPr>
            <p:spPr bwMode="auto">
              <a:xfrm rot="2629087">
                <a:off x="3448237"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6" name="AutoShape 238"/>
              <p:cNvSpPr>
                <a:spLocks noChangeArrowheads="1"/>
              </p:cNvSpPr>
              <p:nvPr/>
            </p:nvSpPr>
            <p:spPr bwMode="auto">
              <a:xfrm>
                <a:off x="3448237"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7" name="Oval 1046"/>
              <p:cNvSpPr>
                <a:spLocks noChangeArrowheads="1"/>
              </p:cNvSpPr>
              <p:nvPr/>
            </p:nvSpPr>
            <p:spPr bwMode="auto">
              <a:xfrm>
                <a:off x="3433453"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8" name="AutoShape 240"/>
              <p:cNvSpPr>
                <a:spLocks noChangeArrowheads="1"/>
              </p:cNvSpPr>
              <p:nvPr/>
            </p:nvSpPr>
            <p:spPr bwMode="auto">
              <a:xfrm rot="5400000">
                <a:off x="3276066"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9" name="AutoShape 241"/>
              <p:cNvSpPr>
                <a:spLocks noChangeArrowheads="1"/>
              </p:cNvSpPr>
              <p:nvPr/>
            </p:nvSpPr>
            <p:spPr bwMode="auto">
              <a:xfrm>
                <a:off x="3381708"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0" name="Rectangle 1049"/>
              <p:cNvSpPr>
                <a:spLocks noChangeArrowheads="1"/>
              </p:cNvSpPr>
              <p:nvPr/>
            </p:nvSpPr>
            <p:spPr bwMode="auto">
              <a:xfrm>
                <a:off x="3566511" y="5746377"/>
                <a:ext cx="273435" cy="273383"/>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1" name="AutoShape 243"/>
              <p:cNvSpPr>
                <a:spLocks noChangeArrowheads="1"/>
              </p:cNvSpPr>
              <p:nvPr/>
            </p:nvSpPr>
            <p:spPr bwMode="auto">
              <a:xfrm>
                <a:off x="3366924" y="5929828"/>
                <a:ext cx="174065" cy="91273"/>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2" name="AutoShape 244"/>
              <p:cNvSpPr>
                <a:spLocks noChangeArrowheads="1"/>
              </p:cNvSpPr>
              <p:nvPr/>
            </p:nvSpPr>
            <p:spPr bwMode="auto">
              <a:xfrm rot="10800000">
                <a:off x="3529551"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3" name="AutoShape 245"/>
              <p:cNvSpPr>
                <a:spLocks noChangeArrowheads="1"/>
              </p:cNvSpPr>
              <p:nvPr/>
            </p:nvSpPr>
            <p:spPr bwMode="auto">
              <a:xfrm flipH="1">
                <a:off x="3906550" y="5581271"/>
                <a:ext cx="72345" cy="264430"/>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4" name="AutoShape 246"/>
              <p:cNvSpPr>
                <a:spLocks noChangeArrowheads="1"/>
              </p:cNvSpPr>
              <p:nvPr/>
            </p:nvSpPr>
            <p:spPr bwMode="auto">
              <a:xfrm rot="18970913" flipH="1">
                <a:off x="3847413" y="5636306"/>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5" name="AutoShape 247"/>
              <p:cNvSpPr>
                <a:spLocks noChangeArrowheads="1"/>
              </p:cNvSpPr>
              <p:nvPr/>
            </p:nvSpPr>
            <p:spPr bwMode="auto">
              <a:xfrm flipH="1">
                <a:off x="3803060" y="5792239"/>
                <a:ext cx="165672" cy="51751"/>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6" name="Oval 1055"/>
              <p:cNvSpPr>
                <a:spLocks noChangeArrowheads="1"/>
              </p:cNvSpPr>
              <p:nvPr/>
            </p:nvSpPr>
            <p:spPr bwMode="auto">
              <a:xfrm flipH="1">
                <a:off x="3906550" y="5471200"/>
                <a:ext cx="79059" cy="91054"/>
              </a:xfrm>
              <a:prstGeom prst="ellipse">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7" name="AutoShape 249"/>
              <p:cNvSpPr>
                <a:spLocks noChangeArrowheads="1"/>
              </p:cNvSpPr>
              <p:nvPr/>
            </p:nvSpPr>
            <p:spPr bwMode="auto">
              <a:xfrm rot="16200000" flipH="1">
                <a:off x="3889614" y="5760886"/>
                <a:ext cx="250673" cy="44313"/>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8" name="AutoShape 250"/>
              <p:cNvSpPr>
                <a:spLocks noChangeArrowheads="1"/>
              </p:cNvSpPr>
              <p:nvPr/>
            </p:nvSpPr>
            <p:spPr bwMode="auto">
              <a:xfrm flipH="1">
                <a:off x="3869589" y="5856447"/>
                <a:ext cx="172386" cy="54807"/>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59" name="AutoShape 251"/>
              <p:cNvSpPr>
                <a:spLocks noChangeArrowheads="1"/>
              </p:cNvSpPr>
              <p:nvPr/>
            </p:nvSpPr>
            <p:spPr bwMode="auto">
              <a:xfrm flipH="1">
                <a:off x="3869589" y="5929828"/>
                <a:ext cx="174065" cy="91054"/>
              </a:xfrm>
              <a:custGeom>
                <a:avLst/>
                <a:gdLst>
                  <a:gd name="G0" fmla="+- 8752 0 0"/>
                  <a:gd name="G1" fmla="+- 8752 0 0"/>
                  <a:gd name="G2" fmla="+- 0 0 0"/>
                  <a:gd name="G3" fmla="+- 21600 0 8752"/>
                  <a:gd name="G4" fmla="+- 21600 0 8752"/>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8157 h 21600"/>
                  <a:gd name="T4" fmla="*/ 10800 w 21600"/>
                  <a:gd name="T5" fmla="*/ 21600 h 21600"/>
                  <a:gd name="T6" fmla="*/ 21600 w 21600"/>
                  <a:gd name="T7" fmla="*/ 18157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8752" y="0"/>
                    </a:lnTo>
                    <a:lnTo>
                      <a:pt x="8752" y="0"/>
                    </a:lnTo>
                    <a:lnTo>
                      <a:pt x="8752" y="14714"/>
                    </a:lnTo>
                    <a:lnTo>
                      <a:pt x="0" y="14714"/>
                    </a:lnTo>
                    <a:lnTo>
                      <a:pt x="0" y="14714"/>
                    </a:lnTo>
                    <a:lnTo>
                      <a:pt x="0" y="18157"/>
                    </a:lnTo>
                    <a:lnTo>
                      <a:pt x="0" y="21600"/>
                    </a:lnTo>
                    <a:lnTo>
                      <a:pt x="0" y="21600"/>
                    </a:lnTo>
                    <a:lnTo>
                      <a:pt x="21600" y="21600"/>
                    </a:lnTo>
                    <a:lnTo>
                      <a:pt x="21600" y="21600"/>
                    </a:lnTo>
                    <a:lnTo>
                      <a:pt x="21600" y="18157"/>
                    </a:lnTo>
                    <a:lnTo>
                      <a:pt x="21600" y="14714"/>
                    </a:lnTo>
                    <a:lnTo>
                      <a:pt x="21600" y="14714"/>
                    </a:lnTo>
                    <a:lnTo>
                      <a:pt x="12848" y="14714"/>
                    </a:lnTo>
                    <a:lnTo>
                      <a:pt x="12848" y="0"/>
                    </a:lnTo>
                    <a:lnTo>
                      <a:pt x="12848"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60" name="AutoShape 252"/>
              <p:cNvSpPr>
                <a:spLocks noChangeArrowheads="1"/>
              </p:cNvSpPr>
              <p:nvPr/>
            </p:nvSpPr>
            <p:spPr bwMode="auto">
              <a:xfrm rot="10800000" flipH="1">
                <a:off x="3766099" y="5682169"/>
                <a:ext cx="120183" cy="39304"/>
              </a:xfrm>
              <a:prstGeom prst="roundRect">
                <a:avLst>
                  <a:gd name="adj" fmla="val 50000"/>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1014" name="Rectangle 1013"/>
            <p:cNvSpPr>
              <a:spLocks noChangeArrowheads="1"/>
            </p:cNvSpPr>
            <p:nvPr/>
          </p:nvSpPr>
          <p:spPr bwMode="auto">
            <a:xfrm>
              <a:off x="5321905" y="5521908"/>
              <a:ext cx="206878" cy="215169"/>
            </a:xfrm>
            <a:prstGeom prst="rect">
              <a:avLst/>
            </a:prstGeom>
            <a:solidFill>
              <a:srgbClr val="000000"/>
            </a:solidFill>
            <a:ln w="9525">
              <a:solidFill>
                <a:srgbClr val="000000"/>
              </a:solidFill>
              <a:miter lim="800000"/>
              <a:headEnd/>
              <a:tailEnd/>
            </a:ln>
          </p:spPr>
          <p:txBody>
            <a:bodyPr rot="0" vert="horz" wrap="square" lIns="0" tIns="45720" rIns="0" bIns="0" anchor="t" anchorCtr="0" upright="1">
              <a:noAutofit/>
            </a:bodyPr>
            <a:lstStyle/>
            <a:p>
              <a:pPr algn="ctr">
                <a:spcBef>
                  <a:spcPts val="0"/>
                </a:spcBef>
                <a:spcAft>
                  <a:spcPts val="0"/>
                </a:spcAft>
              </a:pPr>
              <a:r>
                <a:rPr lang="en-US" sz="1000" b="1" dirty="0">
                  <a:solidFill>
                    <a:srgbClr val="FFCC99"/>
                  </a:solidFill>
                  <a:latin typeface="Verdana"/>
                  <a:ea typeface="Times New Roman"/>
                  <a:sym typeface="Gill Sans"/>
                </a:rPr>
                <a:t>15</a:t>
              </a:r>
              <a:endParaRPr lang="en-US" sz="1000" dirty="0">
                <a:solidFill>
                  <a:srgbClr val="FFCC99"/>
                </a:solidFill>
                <a:latin typeface="Times New Roman"/>
                <a:ea typeface="Times New Roman"/>
                <a:sym typeface="Gill Sans"/>
              </a:endParaRPr>
            </a:p>
          </p:txBody>
        </p:sp>
        <p:sp>
          <p:nvSpPr>
            <p:cNvPr id="1015" name="Text Box 32"/>
            <p:cNvSpPr txBox="1">
              <a:spLocks noChangeArrowheads="1"/>
            </p:cNvSpPr>
            <p:nvPr/>
          </p:nvSpPr>
          <p:spPr bwMode="auto">
            <a:xfrm>
              <a:off x="5371110" y="5529459"/>
              <a:ext cx="2008842" cy="26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OBJECTION RESOLUTION &amp; DECREE</a:t>
              </a:r>
            </a:p>
            <a:p>
              <a:pPr algn="ctr">
                <a:spcBef>
                  <a:spcPts val="0"/>
                </a:spcBef>
                <a:spcAft>
                  <a:spcPts val="0"/>
                </a:spcAft>
              </a:pPr>
              <a:r>
                <a:rPr lang="en-US" sz="9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 </a:t>
              </a:r>
            </a:p>
          </p:txBody>
        </p:sp>
        <p:grpSp>
          <p:nvGrpSpPr>
            <p:cNvPr id="1016" name="Group 1015"/>
            <p:cNvGrpSpPr>
              <a:grpSpLocks noChangeAspect="1"/>
            </p:cNvGrpSpPr>
            <p:nvPr/>
          </p:nvGrpSpPr>
          <p:grpSpPr>
            <a:xfrm>
              <a:off x="6446888" y="6173468"/>
              <a:ext cx="981471" cy="566711"/>
              <a:chOff x="8296536" y="6302105"/>
              <a:chExt cx="962739" cy="555895"/>
            </a:xfrm>
          </p:grpSpPr>
          <p:grpSp>
            <p:nvGrpSpPr>
              <p:cNvPr id="1017" name="Group 1016"/>
              <p:cNvGrpSpPr>
                <a:grpSpLocks/>
              </p:cNvGrpSpPr>
              <p:nvPr/>
            </p:nvGrpSpPr>
            <p:grpSpPr bwMode="auto">
              <a:xfrm rot="18653719">
                <a:off x="8645681" y="6098184"/>
                <a:ext cx="409674" cy="817515"/>
                <a:chOff x="3580" y="3509"/>
                <a:chExt cx="2404" cy="5748"/>
              </a:xfrm>
            </p:grpSpPr>
            <p:sp>
              <p:nvSpPr>
                <p:cNvPr id="1020" name="AutoShape 259"/>
                <p:cNvSpPr>
                  <a:spLocks noChangeArrowheads="1"/>
                </p:cNvSpPr>
                <p:nvPr/>
              </p:nvSpPr>
              <p:spPr bwMode="auto">
                <a:xfrm rot="10800000">
                  <a:off x="4142" y="3557"/>
                  <a:ext cx="1280" cy="1184"/>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21" name="Rectangle 1020"/>
                <p:cNvSpPr>
                  <a:spLocks noChangeArrowheads="1"/>
                </p:cNvSpPr>
                <p:nvPr/>
              </p:nvSpPr>
              <p:spPr bwMode="auto">
                <a:xfrm rot="5400000">
                  <a:off x="2584" y="6823"/>
                  <a:ext cx="4397" cy="471"/>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22" name="AutoShape 261"/>
                <p:cNvSpPr>
                  <a:spLocks noChangeArrowheads="1"/>
                </p:cNvSpPr>
                <p:nvPr/>
              </p:nvSpPr>
              <p:spPr bwMode="auto">
                <a:xfrm>
                  <a:off x="3861"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23" name="AutoShape 262"/>
                <p:cNvSpPr>
                  <a:spLocks noChangeArrowheads="1"/>
                </p:cNvSpPr>
                <p:nvPr/>
              </p:nvSpPr>
              <p:spPr bwMode="auto">
                <a:xfrm>
                  <a:off x="3580" y="3510"/>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1" name="AutoShape 263"/>
                <p:cNvSpPr>
                  <a:spLocks noChangeArrowheads="1"/>
                </p:cNvSpPr>
                <p:nvPr/>
              </p:nvSpPr>
              <p:spPr bwMode="auto">
                <a:xfrm>
                  <a:off x="5520"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42" name="AutoShape 264"/>
                <p:cNvSpPr>
                  <a:spLocks noChangeArrowheads="1"/>
                </p:cNvSpPr>
                <p:nvPr/>
              </p:nvSpPr>
              <p:spPr bwMode="auto">
                <a:xfrm>
                  <a:off x="5801" y="3509"/>
                  <a:ext cx="183" cy="1278"/>
                </a:xfrm>
                <a:prstGeom prst="roundRect">
                  <a:avLst>
                    <a:gd name="adj" fmla="val 16667"/>
                  </a:avLst>
                </a:prstGeom>
                <a:solidFill>
                  <a:srgbClr val="000000"/>
                </a:solidFill>
                <a:ln w="9525"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sp>
            <p:nvSpPr>
              <p:cNvPr id="1018" name="AutoShape 265"/>
              <p:cNvSpPr>
                <a:spLocks noChangeArrowheads="1"/>
              </p:cNvSpPr>
              <p:nvPr/>
            </p:nvSpPr>
            <p:spPr bwMode="auto">
              <a:xfrm rot="10800000">
                <a:off x="8296536" y="6759678"/>
                <a:ext cx="526292" cy="98322"/>
              </a:xfrm>
              <a:custGeom>
                <a:avLst/>
                <a:gdLst>
                  <a:gd name="G0" fmla="+- 3187 0 0"/>
                  <a:gd name="G1" fmla="+- 21600 0 3187"/>
                  <a:gd name="G2" fmla="*/ 3187 1 2"/>
                  <a:gd name="G3" fmla="+- 21600 0 G2"/>
                  <a:gd name="G4" fmla="+/ 3187 21600 2"/>
                  <a:gd name="G5" fmla="+/ G1 0 2"/>
                  <a:gd name="G6" fmla="*/ 21600 21600 3187"/>
                  <a:gd name="G7" fmla="*/ G6 1 2"/>
                  <a:gd name="G8" fmla="+- 21600 0 G7"/>
                  <a:gd name="G9" fmla="*/ 21600 1 2"/>
                  <a:gd name="G10" fmla="+- 3187 0 G9"/>
                  <a:gd name="G11" fmla="?: G10 G8 0"/>
                  <a:gd name="G12" fmla="?: G10 G7 21600"/>
                  <a:gd name="T0" fmla="*/ 20006 w 21600"/>
                  <a:gd name="T1" fmla="*/ 10800 h 21600"/>
                  <a:gd name="T2" fmla="*/ 10800 w 21600"/>
                  <a:gd name="T3" fmla="*/ 21600 h 21600"/>
                  <a:gd name="T4" fmla="*/ 1594 w 21600"/>
                  <a:gd name="T5" fmla="*/ 10800 h 21600"/>
                  <a:gd name="T6" fmla="*/ 10800 w 21600"/>
                  <a:gd name="T7" fmla="*/ 0 h 21600"/>
                  <a:gd name="T8" fmla="*/ 3394 w 21600"/>
                  <a:gd name="T9" fmla="*/ 3394 h 21600"/>
                  <a:gd name="T10" fmla="*/ 18206 w 21600"/>
                  <a:gd name="T11" fmla="*/ 18206 h 21600"/>
                </a:gdLst>
                <a:ahLst/>
                <a:cxnLst>
                  <a:cxn ang="0">
                    <a:pos x="T0" y="T1"/>
                  </a:cxn>
                  <a:cxn ang="0">
                    <a:pos x="T2" y="T3"/>
                  </a:cxn>
                  <a:cxn ang="0">
                    <a:pos x="T4" y="T5"/>
                  </a:cxn>
                  <a:cxn ang="0">
                    <a:pos x="T6" y="T7"/>
                  </a:cxn>
                </a:cxnLst>
                <a:rect l="T8" t="T9" r="T10" b="T11"/>
                <a:pathLst>
                  <a:path w="21600" h="21600">
                    <a:moveTo>
                      <a:pt x="0" y="0"/>
                    </a:moveTo>
                    <a:lnTo>
                      <a:pt x="3187" y="21600"/>
                    </a:lnTo>
                    <a:lnTo>
                      <a:pt x="18413" y="21600"/>
                    </a:lnTo>
                    <a:lnTo>
                      <a:pt x="21600" y="0"/>
                    </a:lnTo>
                    <a:close/>
                  </a:path>
                </a:pathLst>
              </a:cu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sp>
            <p:nvSpPr>
              <p:cNvPr id="1019" name="Rectangle 1018"/>
              <p:cNvSpPr>
                <a:spLocks noChangeArrowheads="1"/>
              </p:cNvSpPr>
              <p:nvPr/>
            </p:nvSpPr>
            <p:spPr bwMode="auto">
              <a:xfrm>
                <a:off x="8356949" y="6697072"/>
                <a:ext cx="405078" cy="42438"/>
              </a:xfrm>
              <a:prstGeom prst="rect">
                <a:avLst/>
              </a:prstGeom>
              <a:solidFill>
                <a:srgbClr val="000000"/>
              </a:solidFill>
              <a:ln w="9525" algn="ctr">
                <a:no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sz="2500">
                  <a:solidFill>
                    <a:srgbClr val="000000"/>
                  </a:solidFill>
                  <a:latin typeface="Gill Sans"/>
                  <a:sym typeface="Gill Sans"/>
                </a:endParaRPr>
              </a:p>
            </p:txBody>
          </p:sp>
        </p:grpSp>
      </p:grpSp>
      <p:sp>
        <p:nvSpPr>
          <p:cNvPr id="304" name="Rectangle 3" hidden="1"/>
          <p:cNvSpPr>
            <a:spLocks/>
          </p:cNvSpPr>
          <p:nvPr/>
        </p:nvSpPr>
        <p:spPr bwMode="auto">
          <a:xfrm>
            <a:off x="937260" y="2830445"/>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b="1" i="1" dirty="0">
                <a:solidFill>
                  <a:srgbClr val="000000"/>
                </a:solidFill>
                <a:latin typeface="Verdana" pitchFamily="34" charset="0"/>
                <a:sym typeface="Verdana" pitchFamily="34" charset="0"/>
              </a:rPr>
              <a:t>The Adjudication Process</a:t>
            </a:r>
          </a:p>
        </p:txBody>
      </p:sp>
      <p:sp>
        <p:nvSpPr>
          <p:cNvPr id="2" name="TextBox 1"/>
          <p:cNvSpPr txBox="1"/>
          <p:nvPr/>
        </p:nvSpPr>
        <p:spPr>
          <a:xfrm>
            <a:off x="210363" y="642614"/>
            <a:ext cx="2236471" cy="1163396"/>
          </a:xfrm>
          <a:prstGeom prst="rect">
            <a:avLst/>
          </a:prstGeom>
          <a:noFill/>
        </p:spPr>
        <p:txBody>
          <a:bodyPr wrap="square" lIns="82292" tIns="41148" rIns="82292" bIns="41148" rtlCol="0">
            <a:spAutoFit/>
          </a:bodyPr>
          <a:lstStyle/>
          <a:p>
            <a:pPr algn="ctr"/>
            <a:r>
              <a:rPr lang="en-US" sz="23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The Adjudication Process</a:t>
            </a:r>
          </a:p>
        </p:txBody>
      </p:sp>
    </p:spTree>
    <p:extLst>
      <p:ext uri="{BB962C8B-B14F-4D97-AF65-F5344CB8AC3E}">
        <p14:creationId xmlns:p14="http://schemas.microsoft.com/office/powerpoint/2010/main" val="289356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4"/>
                                        </p:tgtEl>
                                      </p:cBhvr>
                                    </p:animEffect>
                                    <p:set>
                                      <p:cBhvr>
                                        <p:cTn id="7" dur="1" fill="hold">
                                          <p:stCondLst>
                                            <p:cond delay="499"/>
                                          </p:stCondLst>
                                        </p:cTn>
                                        <p:tgtEl>
                                          <p:spTgt spid="30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68"/>
                                        </p:tgtEl>
                                        <p:attrNameLst>
                                          <p:attrName>style.visibility</p:attrName>
                                        </p:attrNameLst>
                                      </p:cBhvr>
                                      <p:to>
                                        <p:strVal val="visible"/>
                                      </p:to>
                                    </p:set>
                                    <p:animEffect transition="in" filter="fade">
                                      <p:cBhvr>
                                        <p:cTn id="24" dur="500"/>
                                        <p:tgtEl>
                                          <p:spTgt spid="1068"/>
                                        </p:tgtEl>
                                      </p:cBhvr>
                                    </p:animEffect>
                                  </p:childTnLst>
                                </p:cTn>
                              </p:par>
                              <p:par>
                                <p:cTn id="25" presetID="10" presetClass="entr" presetSubtype="0" fill="hold" nodeType="withEffect">
                                  <p:stCondLst>
                                    <p:cond delay="0"/>
                                  </p:stCondLst>
                                  <p:childTnLst>
                                    <p:set>
                                      <p:cBhvr>
                                        <p:cTn id="26" dur="1" fill="hold">
                                          <p:stCondLst>
                                            <p:cond delay="0"/>
                                          </p:stCondLst>
                                        </p:cTn>
                                        <p:tgtEl>
                                          <p:spTgt spid="1067"/>
                                        </p:tgtEl>
                                        <p:attrNameLst>
                                          <p:attrName>style.visibility</p:attrName>
                                        </p:attrNameLst>
                                      </p:cBhvr>
                                      <p:to>
                                        <p:strVal val="visible"/>
                                      </p:to>
                                    </p:set>
                                    <p:animEffect transition="in" filter="fade">
                                      <p:cBhvr>
                                        <p:cTn id="27" dur="500"/>
                                        <p:tgtEl>
                                          <p:spTgt spid="1067"/>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1040"/>
                                        </p:tgtEl>
                                        <p:attrNameLst>
                                          <p:attrName>style.visibility</p:attrName>
                                        </p:attrNameLst>
                                      </p:cBhvr>
                                      <p:to>
                                        <p:strVal val="visible"/>
                                      </p:to>
                                    </p:set>
                                    <p:animEffect transition="in" filter="fade">
                                      <p:cBhvr>
                                        <p:cTn id="36" dur="500"/>
                                        <p:tgtEl>
                                          <p:spTgt spid="10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66"/>
                                        </p:tgtEl>
                                        <p:attrNameLst>
                                          <p:attrName>style.visibility</p:attrName>
                                        </p:attrNameLst>
                                      </p:cBhvr>
                                      <p:to>
                                        <p:strVal val="visible"/>
                                      </p:to>
                                    </p:set>
                                    <p:animEffect transition="in" filter="fade">
                                      <p:cBhvr>
                                        <p:cTn id="41" dur="500"/>
                                        <p:tgtEl>
                                          <p:spTgt spid="1066"/>
                                        </p:tgtEl>
                                      </p:cBhvr>
                                    </p:animEffect>
                                  </p:childTnLst>
                                </p:cTn>
                              </p:par>
                              <p:par>
                                <p:cTn id="42" presetID="10" presetClass="entr" presetSubtype="0" fill="hold" nodeType="withEffect">
                                  <p:stCondLst>
                                    <p:cond delay="0"/>
                                  </p:stCondLst>
                                  <p:childTnLst>
                                    <p:set>
                                      <p:cBhvr>
                                        <p:cTn id="43" dur="1" fill="hold">
                                          <p:stCondLst>
                                            <p:cond delay="0"/>
                                          </p:stCondLst>
                                        </p:cTn>
                                        <p:tgtEl>
                                          <p:spTgt spid="1065"/>
                                        </p:tgtEl>
                                        <p:attrNameLst>
                                          <p:attrName>style.visibility</p:attrName>
                                        </p:attrNameLst>
                                      </p:cBhvr>
                                      <p:to>
                                        <p:strVal val="visible"/>
                                      </p:to>
                                    </p:set>
                                    <p:animEffect transition="in" filter="fade">
                                      <p:cBhvr>
                                        <p:cTn id="44" dur="500"/>
                                        <p:tgtEl>
                                          <p:spTgt spid="1065"/>
                                        </p:tgtEl>
                                      </p:cBhvr>
                                    </p:animEffect>
                                  </p:childTnLst>
                                </p:cTn>
                              </p:par>
                              <p:par>
                                <p:cTn id="45" presetID="10" presetClass="entr" presetSubtype="0" fill="hold" nodeType="withEffect">
                                  <p:stCondLst>
                                    <p:cond delay="0"/>
                                  </p:stCondLst>
                                  <p:childTnLst>
                                    <p:set>
                                      <p:cBhvr>
                                        <p:cTn id="46" dur="1" fill="hold">
                                          <p:stCondLst>
                                            <p:cond delay="0"/>
                                          </p:stCondLst>
                                        </p:cTn>
                                        <p:tgtEl>
                                          <p:spTgt spid="1063"/>
                                        </p:tgtEl>
                                        <p:attrNameLst>
                                          <p:attrName>style.visibility</p:attrName>
                                        </p:attrNameLst>
                                      </p:cBhvr>
                                      <p:to>
                                        <p:strVal val="visible"/>
                                      </p:to>
                                    </p:set>
                                    <p:animEffect transition="in" filter="fade">
                                      <p:cBhvr>
                                        <p:cTn id="47" dur="500"/>
                                        <p:tgtEl>
                                          <p:spTgt spid="1063"/>
                                        </p:tgtEl>
                                      </p:cBhvr>
                                    </p:animEffect>
                                  </p:childTnLst>
                                </p:cTn>
                              </p:par>
                              <p:par>
                                <p:cTn id="48" presetID="10" presetClass="entr" presetSubtype="0" fill="hold" nodeType="withEffect">
                                  <p:stCondLst>
                                    <p:cond delay="0"/>
                                  </p:stCondLst>
                                  <p:childTnLst>
                                    <p:set>
                                      <p:cBhvr>
                                        <p:cTn id="49" dur="1" fill="hold">
                                          <p:stCondLst>
                                            <p:cond delay="0"/>
                                          </p:stCondLst>
                                        </p:cTn>
                                        <p:tgtEl>
                                          <p:spTgt spid="1064"/>
                                        </p:tgtEl>
                                        <p:attrNameLst>
                                          <p:attrName>style.visibility</p:attrName>
                                        </p:attrNameLst>
                                      </p:cBhvr>
                                      <p:to>
                                        <p:strVal val="visible"/>
                                      </p:to>
                                    </p:set>
                                    <p:animEffect transition="in" filter="fade">
                                      <p:cBhvr>
                                        <p:cTn id="50" dur="500"/>
                                        <p:tgtEl>
                                          <p:spTgt spid="1064"/>
                                        </p:tgtEl>
                                      </p:cBhvr>
                                    </p:animEffect>
                                  </p:childTnLst>
                                </p:cTn>
                              </p:par>
                              <p:par>
                                <p:cTn id="51" presetID="10" presetClass="entr" presetSubtype="0" fill="hold" nodeType="withEffect">
                                  <p:stCondLst>
                                    <p:cond delay="0"/>
                                  </p:stCondLst>
                                  <p:childTnLst>
                                    <p:set>
                                      <p:cBhvr>
                                        <p:cTn id="52" dur="1" fill="hold">
                                          <p:stCondLst>
                                            <p:cond delay="0"/>
                                          </p:stCondLst>
                                        </p:cTn>
                                        <p:tgtEl>
                                          <p:spTgt spid="1062"/>
                                        </p:tgtEl>
                                        <p:attrNameLst>
                                          <p:attrName>style.visibility</p:attrName>
                                        </p:attrNameLst>
                                      </p:cBhvr>
                                      <p:to>
                                        <p:strVal val="visible"/>
                                      </p:to>
                                    </p:set>
                                    <p:animEffect transition="in" filter="fade">
                                      <p:cBhvr>
                                        <p:cTn id="53" dur="500"/>
                                        <p:tgtEl>
                                          <p:spTgt spid="1062"/>
                                        </p:tgtEl>
                                      </p:cBhvr>
                                    </p:animEffect>
                                  </p:childTnLst>
                                </p:cTn>
                              </p:par>
                              <p:par>
                                <p:cTn id="54" presetID="10" presetClass="entr" presetSubtype="0" fill="hold" nodeType="withEffect">
                                  <p:stCondLst>
                                    <p:cond delay="0"/>
                                  </p:stCondLst>
                                  <p:childTnLst>
                                    <p:set>
                                      <p:cBhvr>
                                        <p:cTn id="55" dur="1" fill="hold">
                                          <p:stCondLst>
                                            <p:cond delay="0"/>
                                          </p:stCondLst>
                                        </p:cTn>
                                        <p:tgtEl>
                                          <p:spTgt spid="1061"/>
                                        </p:tgtEl>
                                        <p:attrNameLst>
                                          <p:attrName>style.visibility</p:attrName>
                                        </p:attrNameLst>
                                      </p:cBhvr>
                                      <p:to>
                                        <p:strVal val="visible"/>
                                      </p:to>
                                    </p:set>
                                    <p:animEffect transition="in" filter="fade">
                                      <p:cBhvr>
                                        <p:cTn id="56" dur="500"/>
                                        <p:tgtEl>
                                          <p:spTgt spid="1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1 person"/>
          <p:cNvPicPr>
            <a:picLocks noChangeAspect="1" noChangeArrowheads="1"/>
          </p:cNvPicPr>
          <p:nvPr/>
        </p:nvPicPr>
        <p:blipFill rotWithShape="1">
          <a:blip r:embed="rId2">
            <a:extLst>
              <a:ext uri="{28A0092B-C50C-407E-A947-70E740481C1C}">
                <a14:useLocalDpi xmlns:a14="http://schemas.microsoft.com/office/drawing/2010/main" val="0"/>
              </a:ext>
            </a:extLst>
          </a:blip>
          <a:srcRect l="14290"/>
          <a:stretch/>
        </p:blipFill>
        <p:spPr bwMode="auto">
          <a:xfrm>
            <a:off x="0" y="-9832"/>
            <a:ext cx="9144000" cy="68678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52400" y="6172200"/>
            <a:ext cx="7772400" cy="685800"/>
          </a:xfrm>
        </p:spPr>
        <p:txBody>
          <a:bodyPr/>
          <a:lstStyle/>
          <a:p>
            <a:r>
              <a:rPr lang="en-US"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Adjudication Process</a:t>
            </a:r>
            <a:endParaRPr lang="en-US"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Text Placeholder 8"/>
          <p:cNvSpPr>
            <a:spLocks noGrp="1"/>
          </p:cNvSpPr>
          <p:nvPr>
            <p:ph type="body" idx="1"/>
          </p:nvPr>
        </p:nvSpPr>
        <p:spPr>
          <a:xfrm>
            <a:off x="152400" y="4800603"/>
            <a:ext cx="7772400" cy="1500187"/>
          </a:xfrm>
        </p:spPr>
        <p:txBody>
          <a:bodyPr/>
          <a:lstStyle/>
          <a:p>
            <a:pPr algn="l"/>
            <a:r>
              <a:rPr lang="en-US"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Where it begins</a:t>
            </a:r>
            <a:endParaRPr lang="en-US"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45730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one or more people, crowd and in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16" y="863454"/>
            <a:ext cx="6324600" cy="47434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3"/>
          <p:cNvSpPr>
            <a:spLocks/>
          </p:cNvSpPr>
          <p:nvPr/>
        </p:nvSpPr>
        <p:spPr bwMode="auto">
          <a:xfrm>
            <a:off x="900676" y="301786"/>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smtClean="0">
                <a:solidFill>
                  <a:srgbClr val="000000"/>
                </a:solidFill>
                <a:latin typeface="Verdana" pitchFamily="34" charset="0"/>
                <a:sym typeface="Verdana" pitchFamily="34" charset="0"/>
              </a:rPr>
              <a:t>Public Meeting</a:t>
            </a:r>
            <a:endParaRPr lang="en-US" sz="2500" b="1" i="1" dirty="0">
              <a:solidFill>
                <a:srgbClr val="000000"/>
              </a:solidFill>
              <a:latin typeface="Verdana" pitchFamily="34" charset="0"/>
              <a:sym typeface="Verdana" pitchFamily="34" charset="0"/>
            </a:endParaRPr>
          </a:p>
        </p:txBody>
      </p:sp>
      <p:sp>
        <p:nvSpPr>
          <p:cNvPr id="4" name="Rectangle 3"/>
          <p:cNvSpPr/>
          <p:nvPr/>
        </p:nvSpPr>
        <p:spPr>
          <a:xfrm>
            <a:off x="381000" y="5729381"/>
            <a:ext cx="7467600" cy="584775"/>
          </a:xfrm>
          <a:prstGeom prst="rect">
            <a:avLst/>
          </a:prstGeom>
        </p:spPr>
        <p:txBody>
          <a:bodyPr wrap="square">
            <a:spAutoFit/>
          </a:bodyPr>
          <a:lstStyle/>
          <a:p>
            <a:r>
              <a:rPr lang="en-US"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State law requires the </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State Engineer </a:t>
            </a:r>
            <a:r>
              <a:rPr lang="en-US"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to hold </a:t>
            </a:r>
            <a:r>
              <a:rPr lang="en-US" sz="1600" dirty="0">
                <a:solidFill>
                  <a:srgbClr val="FF0000"/>
                </a:solidFill>
                <a:latin typeface="Verdana" panose="020B0604030504040204" pitchFamily="34" charset="0"/>
                <a:ea typeface="Verdana" panose="020B0604030504040204" pitchFamily="34" charset="0"/>
                <a:cs typeface="Verdana" panose="020B0604030504040204" pitchFamily="34" charset="0"/>
              </a:rPr>
              <a:t>an initial Public Meeting in the local area to inform water users about the adjudication process. </a:t>
            </a:r>
          </a:p>
        </p:txBody>
      </p:sp>
    </p:spTree>
    <p:extLst>
      <p:ext uri="{BB962C8B-B14F-4D97-AF65-F5344CB8AC3E}">
        <p14:creationId xmlns:p14="http://schemas.microsoft.com/office/powerpoint/2010/main" val="18640647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descr="http://uxrepo.com/static/icon-sets/font-awesome/svg/mail.svg"/>
          <p:cNvSpPr>
            <a:spLocks noChangeAspect="1" noChangeArrowheads="1"/>
          </p:cNvSpPr>
          <p:nvPr/>
        </p:nvSpPr>
        <p:spPr bwMode="auto">
          <a:xfrm>
            <a:off x="140018" y="-130015"/>
            <a:ext cx="274320" cy="2743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292" tIns="41148" rIns="82292" bIns="41148" numCol="1" anchor="t" anchorCtr="0" compatLnSpc="1">
            <a:prstTxWarp prst="textNoShape">
              <a:avLst/>
            </a:prstTxWarp>
          </a:bodyPr>
          <a:lstStyle/>
          <a:p>
            <a:endParaRPr lang="en-US">
              <a:solidFill>
                <a:srgbClr val="000000"/>
              </a:solidFill>
              <a:latin typeface="Gill Sans"/>
              <a:sym typeface="Gill Sans"/>
            </a:endParaRPr>
          </a:p>
        </p:txBody>
      </p:sp>
      <p:grpSp>
        <p:nvGrpSpPr>
          <p:cNvPr id="30" name="Group 29"/>
          <p:cNvGrpSpPr/>
          <p:nvPr/>
        </p:nvGrpSpPr>
        <p:grpSpPr>
          <a:xfrm>
            <a:off x="1005840" y="1028702"/>
            <a:ext cx="3060383" cy="2617084"/>
            <a:chOff x="1117600" y="1143000"/>
            <a:chExt cx="3400425" cy="2907871"/>
          </a:xfrm>
        </p:grpSpPr>
        <p:grpSp>
          <p:nvGrpSpPr>
            <p:cNvPr id="6" name="Group 5"/>
            <p:cNvGrpSpPr/>
            <p:nvPr/>
          </p:nvGrpSpPr>
          <p:grpSpPr>
            <a:xfrm>
              <a:off x="1117600" y="1143000"/>
              <a:ext cx="3400425" cy="2907871"/>
              <a:chOff x="307975" y="885553"/>
              <a:chExt cx="3400425" cy="2907871"/>
            </a:xfrm>
          </p:grpSpPr>
          <p:sp>
            <p:nvSpPr>
              <p:cNvPr id="4" name="Round Diagonal Corner Rectangle 3"/>
              <p:cNvSpPr/>
              <p:nvPr/>
            </p:nvSpPr>
            <p:spPr bwMode="auto">
              <a:xfrm flipH="1">
                <a:off x="307975" y="1225278"/>
                <a:ext cx="3400425" cy="2508522"/>
              </a:xfrm>
              <a:prstGeom prst="round2DiagRect">
                <a:avLst/>
              </a:prstGeom>
              <a:solidFill>
                <a:schemeClr val="bg1"/>
              </a:solidFill>
              <a:ln w="76200" cap="flat" cmpd="sng" algn="ctr">
                <a:solidFill>
                  <a:srgbClr val="6699FF"/>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526" y="2229418"/>
                <a:ext cx="1709415" cy="142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0375" y="1371600"/>
                <a:ext cx="1295400" cy="12954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307975" y="885553"/>
                <a:ext cx="3400425" cy="369332"/>
              </a:xfrm>
              <a:prstGeom prst="rect">
                <a:avLst/>
              </a:prstGeom>
              <a:noFill/>
            </p:spPr>
            <p:txBody>
              <a:bodyPr wrap="square" rtlCol="0">
                <a:spAutoFit/>
              </a:bodyPr>
              <a:lstStyle/>
              <a:p>
                <a:pPr algn="ctr">
                  <a:lnSpc>
                    <a:spcPct val="120000"/>
                  </a:lnSpc>
                </a:pPr>
                <a:r>
                  <a:rPr lang="en-US" sz="1300" b="1" i="1" dirty="0">
                    <a:solidFill>
                      <a:srgbClr val="3366CC"/>
                    </a:solidFill>
                    <a:latin typeface="Verdana" pitchFamily="34" charset="0"/>
                    <a:sym typeface="Verdana" pitchFamily="34" charset="0"/>
                  </a:rPr>
                  <a:t>Notice to Submit Claims</a:t>
                </a:r>
              </a:p>
            </p:txBody>
          </p:sp>
          <p:sp>
            <p:nvSpPr>
              <p:cNvPr id="17" name="TextBox 16"/>
              <p:cNvSpPr txBox="1"/>
              <p:nvPr/>
            </p:nvSpPr>
            <p:spPr>
              <a:xfrm>
                <a:off x="404576" y="2750403"/>
                <a:ext cx="1470949" cy="1043021"/>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Mailed</a:t>
                </a:r>
                <a:r>
                  <a:rPr lang="en-US" sz="1100" dirty="0">
                    <a:solidFill>
                      <a:srgbClr val="000000"/>
                    </a:solidFill>
                    <a:latin typeface="Verdana" pitchFamily="34" charset="0"/>
                    <a:sym typeface="Verdana" pitchFamily="34" charset="0"/>
                  </a:rPr>
                  <a:t> </a:t>
                </a:r>
              </a:p>
              <a:p>
                <a:pPr algn="ctr"/>
                <a:r>
                  <a:rPr lang="en-US" sz="1100" dirty="0">
                    <a:solidFill>
                      <a:srgbClr val="000000"/>
                    </a:solidFill>
                    <a:latin typeface="Verdana" pitchFamily="34" charset="0"/>
                    <a:sym typeface="Verdana" pitchFamily="34" charset="0"/>
                  </a:rPr>
                  <a:t>to water right owners and property owners</a:t>
                </a:r>
                <a:endParaRPr lang="en-US" dirty="0">
                  <a:solidFill>
                    <a:srgbClr val="000000"/>
                  </a:solidFill>
                  <a:latin typeface="Gill Sans"/>
                  <a:sym typeface="Gill Sans"/>
                </a:endParaRPr>
              </a:p>
            </p:txBody>
          </p:sp>
          <p:sp>
            <p:nvSpPr>
              <p:cNvPr id="18" name="TextBox 17"/>
              <p:cNvSpPr txBox="1"/>
              <p:nvPr/>
            </p:nvSpPr>
            <p:spPr>
              <a:xfrm>
                <a:off x="2008187" y="1449947"/>
                <a:ext cx="1369746" cy="704467"/>
              </a:xfrm>
              <a:prstGeom prst="rect">
                <a:avLst/>
              </a:prstGeom>
              <a:noFill/>
            </p:spPr>
            <p:txBody>
              <a:bodyPr wrap="square" rtlCol="0">
                <a:spAutoFit/>
              </a:bodyPr>
              <a:lstStyle/>
              <a:p>
                <a:pPr marL="0" lvl="1" algn="ctr">
                  <a:lnSpc>
                    <a:spcPct val="120000"/>
                  </a:lnSpc>
                </a:pPr>
                <a:r>
                  <a:rPr lang="en-US" sz="1100" b="1" i="1" dirty="0">
                    <a:solidFill>
                      <a:srgbClr val="000000"/>
                    </a:solidFill>
                    <a:latin typeface="Verdana" pitchFamily="34" charset="0"/>
                    <a:sym typeface="Verdana" pitchFamily="34" charset="0"/>
                  </a:rPr>
                  <a:t>Published</a:t>
                </a:r>
                <a:r>
                  <a:rPr lang="en-US" sz="1100" dirty="0">
                    <a:solidFill>
                      <a:srgbClr val="000000"/>
                    </a:solidFill>
                    <a:latin typeface="Verdana" pitchFamily="34" charset="0"/>
                    <a:sym typeface="Verdana" pitchFamily="34" charset="0"/>
                  </a:rPr>
                  <a:t> </a:t>
                </a:r>
              </a:p>
              <a:p>
                <a:pPr marL="0" lvl="1" algn="ctr"/>
                <a:r>
                  <a:rPr lang="en-US" sz="1100" dirty="0">
                    <a:solidFill>
                      <a:srgbClr val="000000"/>
                    </a:solidFill>
                    <a:latin typeface="Verdana" pitchFamily="34" charset="0"/>
                    <a:sym typeface="Verdana" pitchFamily="34" charset="0"/>
                  </a:rPr>
                  <a:t>in a local newspaper</a:t>
                </a:r>
              </a:p>
            </p:txBody>
          </p:sp>
        </p:grpSp>
        <p:sp>
          <p:nvSpPr>
            <p:cNvPr id="91" name="Rectangle 90"/>
            <p:cNvSpPr/>
            <p:nvPr/>
          </p:nvSpPr>
          <p:spPr bwMode="auto">
            <a:xfrm>
              <a:off x="1117600" y="1482725"/>
              <a:ext cx="304800" cy="340893"/>
            </a:xfrm>
            <a:prstGeom prst="rect">
              <a:avLst/>
            </a:prstGeom>
            <a:solidFill>
              <a:srgbClr val="6699FF"/>
            </a:solidFill>
            <a:ln w="25400" cap="flat" cmpd="sng" algn="ctr">
              <a:solidFill>
                <a:srgbClr val="6699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1</a:t>
              </a:r>
            </a:p>
          </p:txBody>
        </p:sp>
      </p:grpSp>
      <p:grpSp>
        <p:nvGrpSpPr>
          <p:cNvPr id="9" name="Group 8"/>
          <p:cNvGrpSpPr/>
          <p:nvPr/>
        </p:nvGrpSpPr>
        <p:grpSpPr>
          <a:xfrm>
            <a:off x="4734880" y="1022331"/>
            <a:ext cx="3060383" cy="2563422"/>
            <a:chOff x="5260975" y="1135923"/>
            <a:chExt cx="3400425" cy="2848247"/>
          </a:xfrm>
        </p:grpSpPr>
        <p:sp>
          <p:nvSpPr>
            <p:cNvPr id="23" name="Round Diagonal Corner Rectangle 22"/>
            <p:cNvSpPr/>
            <p:nvPr/>
          </p:nvSpPr>
          <p:spPr bwMode="auto">
            <a:xfrm flipH="1">
              <a:off x="5260975" y="1475648"/>
              <a:ext cx="3400425" cy="2508522"/>
            </a:xfrm>
            <a:prstGeom prst="round2DiagRect">
              <a:avLst/>
            </a:prstGeom>
            <a:solidFill>
              <a:schemeClr val="bg1"/>
            </a:solidFill>
            <a:ln w="76200"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24" name="TextBox 23"/>
            <p:cNvSpPr txBox="1"/>
            <p:nvPr/>
          </p:nvSpPr>
          <p:spPr>
            <a:xfrm>
              <a:off x="5260975" y="1135923"/>
              <a:ext cx="3400425" cy="369332"/>
            </a:xfrm>
            <a:prstGeom prst="rect">
              <a:avLst/>
            </a:prstGeom>
            <a:noFill/>
          </p:spPr>
          <p:txBody>
            <a:bodyPr wrap="square" rtlCol="0">
              <a:spAutoFit/>
            </a:bodyPr>
            <a:lstStyle/>
            <a:p>
              <a:pPr algn="ctr">
                <a:lnSpc>
                  <a:spcPct val="120000"/>
                </a:lnSpc>
              </a:pPr>
              <a:r>
                <a:rPr lang="en-US" sz="1300" b="1" i="1" dirty="0">
                  <a:solidFill>
                    <a:srgbClr val="008000"/>
                  </a:solidFill>
                  <a:latin typeface="Verdana" pitchFamily="34" charset="0"/>
                  <a:sym typeface="Verdana" pitchFamily="34" charset="0"/>
                </a:rPr>
                <a:t>Water User’s Claim Forms</a:t>
              </a:r>
            </a:p>
          </p:txBody>
        </p:sp>
        <p:sp>
          <p:nvSpPr>
            <p:cNvPr id="25" name="TextBox 24"/>
            <p:cNvSpPr txBox="1"/>
            <p:nvPr/>
          </p:nvSpPr>
          <p:spPr>
            <a:xfrm>
              <a:off x="5341477" y="2667000"/>
              <a:ext cx="1603611" cy="1231107"/>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Property Owners</a:t>
              </a:r>
              <a:endParaRPr lang="en-US" sz="1100" dirty="0">
                <a:solidFill>
                  <a:srgbClr val="000000"/>
                </a:solidFill>
                <a:latin typeface="Verdana" pitchFamily="34" charset="0"/>
                <a:sym typeface="Verdana" pitchFamily="34" charset="0"/>
              </a:endParaRPr>
            </a:p>
            <a:p>
              <a:pPr algn="ctr"/>
              <a:r>
                <a:rPr lang="en-US" sz="1100" dirty="0">
                  <a:solidFill>
                    <a:srgbClr val="000000"/>
                  </a:solidFill>
                  <a:latin typeface="Verdana" pitchFamily="34" charset="0"/>
                  <a:sym typeface="Verdana" pitchFamily="34" charset="0"/>
                </a:rPr>
                <a:t>A blank water user’s claim will be mailed to property owners</a:t>
              </a:r>
              <a:endParaRPr lang="en-US" dirty="0">
                <a:solidFill>
                  <a:srgbClr val="000000"/>
                </a:solidFill>
                <a:latin typeface="Gill Sans"/>
                <a:sym typeface="Gill Sans"/>
              </a:endParaRPr>
            </a:p>
          </p:txBody>
        </p:sp>
        <p:sp>
          <p:nvSpPr>
            <p:cNvPr id="26" name="TextBox 25"/>
            <p:cNvSpPr txBox="1"/>
            <p:nvPr/>
          </p:nvSpPr>
          <p:spPr>
            <a:xfrm>
              <a:off x="6961187" y="1588894"/>
              <a:ext cx="1576388" cy="1231107"/>
            </a:xfrm>
            <a:prstGeom prst="rect">
              <a:avLst/>
            </a:prstGeom>
            <a:noFill/>
          </p:spPr>
          <p:txBody>
            <a:bodyPr wrap="square" rtlCol="0">
              <a:spAutoFit/>
            </a:bodyPr>
            <a:lstStyle/>
            <a:p>
              <a:pPr marL="0" lvl="1" algn="ctr"/>
              <a:r>
                <a:rPr lang="en-US" sz="1100" b="1" i="1" dirty="0">
                  <a:solidFill>
                    <a:srgbClr val="000000"/>
                  </a:solidFill>
                  <a:latin typeface="Verdana" pitchFamily="34" charset="0"/>
                  <a:sym typeface="Verdana" pitchFamily="34" charset="0"/>
                </a:rPr>
                <a:t>Water Right Owners</a:t>
              </a:r>
            </a:p>
            <a:p>
              <a:pPr marL="0" lvl="1" algn="ctr"/>
              <a:r>
                <a:rPr lang="en-US" sz="1100" dirty="0">
                  <a:solidFill>
                    <a:srgbClr val="000000"/>
                  </a:solidFill>
                  <a:latin typeface="Verdana" pitchFamily="34" charset="0"/>
                  <a:sym typeface="Verdana" pitchFamily="34" charset="0"/>
                </a:rPr>
                <a:t>A pre-filled water user’s claim </a:t>
              </a:r>
            </a:p>
            <a:p>
              <a:pPr marL="0" lvl="1" algn="ctr"/>
              <a:r>
                <a:rPr lang="en-US" sz="1100" dirty="0">
                  <a:solidFill>
                    <a:srgbClr val="000000"/>
                  </a:solidFill>
                  <a:latin typeface="Verdana" pitchFamily="34" charset="0"/>
                  <a:sym typeface="Verdana" pitchFamily="34" charset="0"/>
                </a:rPr>
                <a:t>mailed to water right owners</a:t>
              </a:r>
            </a:p>
          </p:txBody>
        </p:sp>
        <p:grpSp>
          <p:nvGrpSpPr>
            <p:cNvPr id="15" name="Group 14"/>
            <p:cNvGrpSpPr/>
            <p:nvPr/>
          </p:nvGrpSpPr>
          <p:grpSpPr>
            <a:xfrm>
              <a:off x="5686082" y="1609244"/>
              <a:ext cx="914400" cy="996797"/>
              <a:chOff x="2184400" y="4551336"/>
              <a:chExt cx="1400541" cy="1620864"/>
            </a:xfrm>
          </p:grpSpPr>
          <p:sp>
            <p:nvSpPr>
              <p:cNvPr id="7" name="Rounded Rectangle 6"/>
              <p:cNvSpPr/>
              <p:nvPr/>
            </p:nvSpPr>
            <p:spPr bwMode="auto">
              <a:xfrm>
                <a:off x="21844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 name="TextBox 7"/>
              <p:cNvSpPr txBox="1"/>
              <p:nvPr/>
            </p:nvSpPr>
            <p:spPr>
              <a:xfrm>
                <a:off x="2275070" y="4551336"/>
                <a:ext cx="1219200" cy="778504"/>
              </a:xfrm>
              <a:prstGeom prst="rect">
                <a:avLst/>
              </a:prstGeom>
              <a:noFill/>
            </p:spPr>
            <p:txBody>
              <a:bodyPr wrap="square" rtlCol="0" anchor="ctr">
                <a:spAutoFit/>
              </a:bodyPr>
              <a:lstStyle/>
              <a:p>
                <a:pPr algn="ctr"/>
                <a:r>
                  <a:rPr lang="en-US" sz="1100" b="1" dirty="0">
                    <a:solidFill>
                      <a:srgbClr val="000000"/>
                    </a:solidFill>
                    <a:latin typeface="Gill Sans"/>
                    <a:sym typeface="Gill Sans"/>
                  </a:rPr>
                  <a:t>BLANK W.U.C.</a:t>
                </a:r>
              </a:p>
            </p:txBody>
          </p:sp>
          <p:cxnSp>
            <p:nvCxnSpPr>
              <p:cNvPr id="10" name="Straight Connector 9"/>
              <p:cNvCxnSpPr/>
              <p:nvPr/>
            </p:nvCxnSpPr>
            <p:spPr bwMode="auto">
              <a:xfrm>
                <a:off x="2275070" y="5372100"/>
                <a:ext cx="1219200"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2275070" y="5676900"/>
                <a:ext cx="1219200"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2275070" y="5981700"/>
                <a:ext cx="1219200"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13"/>
            <p:cNvGrpSpPr/>
            <p:nvPr/>
          </p:nvGrpSpPr>
          <p:grpSpPr>
            <a:xfrm>
              <a:off x="7385544" y="2804160"/>
              <a:ext cx="914400" cy="1005840"/>
              <a:chOff x="4013200" y="4572000"/>
              <a:chExt cx="1400541" cy="1600200"/>
            </a:xfrm>
          </p:grpSpPr>
          <p:sp>
            <p:nvSpPr>
              <p:cNvPr id="35" name="Rounded Rectangle 3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6" name="TextBox 35"/>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37" name="Straight Connector 36"/>
              <p:cNvCxnSpPr/>
              <p:nvPr/>
            </p:nvCxnSpPr>
            <p:spPr bwMode="auto">
              <a:xfrm>
                <a:off x="4172133" y="53721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p:nvPr/>
            </p:nvCxnSpPr>
            <p:spPr bwMode="auto">
              <a:xfrm>
                <a:off x="4172133" y="56769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a:off x="4172133" y="59817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38" name="Rectangle 37"/>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40" name="Rectangle 39"/>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sp>
          <p:nvSpPr>
            <p:cNvPr id="92" name="Rectangle 91"/>
            <p:cNvSpPr/>
            <p:nvPr/>
          </p:nvSpPr>
          <p:spPr bwMode="auto">
            <a:xfrm>
              <a:off x="5260975" y="1482724"/>
              <a:ext cx="304800" cy="340893"/>
            </a:xfrm>
            <a:prstGeom prst="rect">
              <a:avLst/>
            </a:prstGeom>
            <a:solidFill>
              <a:srgbClr val="00B050"/>
            </a:solidFill>
            <a:ln w="254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2</a:t>
              </a:r>
            </a:p>
          </p:txBody>
        </p:sp>
      </p:grpSp>
      <p:grpSp>
        <p:nvGrpSpPr>
          <p:cNvPr id="20" name="Group 19"/>
          <p:cNvGrpSpPr/>
          <p:nvPr/>
        </p:nvGrpSpPr>
        <p:grpSpPr>
          <a:xfrm>
            <a:off x="4734880" y="3814518"/>
            <a:ext cx="3060383" cy="2563422"/>
            <a:chOff x="5260975" y="4238353"/>
            <a:chExt cx="3400425" cy="2848247"/>
          </a:xfrm>
        </p:grpSpPr>
        <p:sp>
          <p:nvSpPr>
            <p:cNvPr id="73" name="Round Diagonal Corner Rectangle 72"/>
            <p:cNvSpPr/>
            <p:nvPr/>
          </p:nvSpPr>
          <p:spPr bwMode="auto">
            <a:xfrm flipH="1">
              <a:off x="5260975" y="4578078"/>
              <a:ext cx="3400425" cy="2508522"/>
            </a:xfrm>
            <a:prstGeom prst="round2DiagRect">
              <a:avLst/>
            </a:prstGeom>
            <a:solidFill>
              <a:schemeClr val="bg1"/>
            </a:solidFill>
            <a:ln w="762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74" name="TextBox 73"/>
            <p:cNvSpPr txBox="1"/>
            <p:nvPr/>
          </p:nvSpPr>
          <p:spPr>
            <a:xfrm>
              <a:off x="5260975" y="4238353"/>
              <a:ext cx="3400425" cy="348813"/>
            </a:xfrm>
            <a:prstGeom prst="rect">
              <a:avLst/>
            </a:prstGeom>
            <a:noFill/>
          </p:spPr>
          <p:txBody>
            <a:bodyPr wrap="square" rtlCol="0">
              <a:spAutoFit/>
            </a:bodyPr>
            <a:lstStyle/>
            <a:p>
              <a:pPr algn="ctr">
                <a:lnSpc>
                  <a:spcPct val="120000"/>
                </a:lnSpc>
              </a:pPr>
              <a:r>
                <a:rPr lang="en-US" sz="1200" b="1" i="1" dirty="0">
                  <a:solidFill>
                    <a:srgbClr val="C00000"/>
                  </a:solidFill>
                  <a:latin typeface="Verdana" pitchFamily="34" charset="0"/>
                  <a:sym typeface="Verdana" pitchFamily="34" charset="0"/>
                </a:rPr>
                <a:t>Field Investigation and Mapping</a:t>
              </a:r>
            </a:p>
          </p:txBody>
        </p:sp>
        <p:sp>
          <p:nvSpPr>
            <p:cNvPr id="75" name="TextBox 74"/>
            <p:cNvSpPr txBox="1"/>
            <p:nvPr/>
          </p:nvSpPr>
          <p:spPr>
            <a:xfrm>
              <a:off x="5341476" y="5969183"/>
              <a:ext cx="3319923" cy="1043021"/>
            </a:xfrm>
            <a:prstGeom prst="rect">
              <a:avLst/>
            </a:prstGeom>
            <a:noFill/>
          </p:spPr>
          <p:txBody>
            <a:bodyPr wrap="square" rtlCol="0">
              <a:spAutoFit/>
            </a:bodyPr>
            <a:lstStyle/>
            <a:p>
              <a:pPr algn="ctr"/>
              <a:r>
                <a:rPr lang="en-US" sz="1100" dirty="0">
                  <a:solidFill>
                    <a:srgbClr val="000000"/>
                  </a:solidFill>
                  <a:latin typeface="Verdana" pitchFamily="34" charset="0"/>
                  <a:sym typeface="Verdana" pitchFamily="34" charset="0"/>
                </a:rPr>
                <a:t>Water user’s claims that are filed are </a:t>
              </a:r>
              <a:r>
                <a:rPr lang="en-US" sz="1100" b="1" i="1" dirty="0">
                  <a:solidFill>
                    <a:srgbClr val="000000"/>
                  </a:solidFill>
                  <a:latin typeface="Verdana" pitchFamily="34" charset="0"/>
                  <a:sym typeface="Verdana" pitchFamily="34" charset="0"/>
                </a:rPr>
                <a:t>investigated</a:t>
              </a:r>
              <a:r>
                <a:rPr lang="en-US" sz="1100" dirty="0">
                  <a:solidFill>
                    <a:srgbClr val="000000"/>
                  </a:solidFill>
                  <a:latin typeface="Verdana" pitchFamily="34" charset="0"/>
                  <a:sym typeface="Verdana" pitchFamily="34" charset="0"/>
                </a:rPr>
                <a:t> and </a:t>
              </a:r>
              <a:r>
                <a:rPr lang="en-US" sz="1100" b="1" i="1" dirty="0">
                  <a:solidFill>
                    <a:srgbClr val="000000"/>
                  </a:solidFill>
                  <a:latin typeface="Verdana" pitchFamily="34" charset="0"/>
                  <a:sym typeface="Verdana" pitchFamily="34" charset="0"/>
                </a:rPr>
                <a:t>mapped</a:t>
              </a:r>
              <a:r>
                <a:rPr lang="en-US" sz="1100" dirty="0">
                  <a:solidFill>
                    <a:srgbClr val="000000"/>
                  </a:solidFill>
                  <a:latin typeface="Verdana" pitchFamily="34" charset="0"/>
                  <a:sym typeface="Verdana" pitchFamily="34" charset="0"/>
                </a:rPr>
                <a:t> by the State Engineer. This investigation forms the basis of the State Engineer’s recommendation to the District Court.</a:t>
              </a:r>
              <a:endParaRPr lang="en-US" dirty="0">
                <a:solidFill>
                  <a:srgbClr val="000000"/>
                </a:solidFill>
                <a:latin typeface="Gill Sans"/>
                <a:sym typeface="Gill Sans"/>
              </a:endParaRPr>
            </a:p>
          </p:txBody>
        </p:sp>
        <p:grpSp>
          <p:nvGrpSpPr>
            <p:cNvPr id="76" name="Group 75"/>
            <p:cNvGrpSpPr/>
            <p:nvPr/>
          </p:nvGrpSpPr>
          <p:grpSpPr>
            <a:xfrm>
              <a:off x="7213600" y="4861560"/>
              <a:ext cx="914400" cy="1005840"/>
              <a:chOff x="4013200" y="4572000"/>
              <a:chExt cx="1400541" cy="1600200"/>
            </a:xfrm>
          </p:grpSpPr>
          <p:sp>
            <p:nvSpPr>
              <p:cNvPr id="79" name="Rounded Rectangle 78"/>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0" name="TextBox 79"/>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81" name="Straight Connector 80"/>
              <p:cNvCxnSpPr/>
              <p:nvPr/>
            </p:nvCxnSpPr>
            <p:spPr bwMode="auto">
              <a:xfrm>
                <a:off x="4172133" y="53721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p:nvPr/>
            </p:nvCxnSpPr>
            <p:spPr bwMode="auto">
              <a:xfrm>
                <a:off x="4172133" y="56769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4172133" y="59817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Rectangle 83"/>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5" name="Rectangle 84"/>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86" name="Rectangle 85"/>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87"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767388"/>
                <a:ext cx="228600" cy="214312"/>
              </a:xfrm>
              <a:prstGeom prst="rect">
                <a:avLst/>
              </a:prstGeom>
            </p:spPr>
          </p:pic>
        </p:grpSp>
        <p:sp>
          <p:nvSpPr>
            <p:cNvPr id="93" name="Rectangle 92"/>
            <p:cNvSpPr/>
            <p:nvPr/>
          </p:nvSpPr>
          <p:spPr bwMode="auto">
            <a:xfrm>
              <a:off x="5260975" y="4578078"/>
              <a:ext cx="304800" cy="340893"/>
            </a:xfrm>
            <a:prstGeom prst="rect">
              <a:avLst/>
            </a:prstGeom>
            <a:solidFill>
              <a:srgbClr val="FF0000"/>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4</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38668" flipH="1">
              <a:off x="5909184" y="4654394"/>
              <a:ext cx="909978" cy="1439453"/>
            </a:xfrm>
            <a:prstGeom prst="rect">
              <a:avLst/>
            </a:prstGeom>
          </p:spPr>
        </p:pic>
        <p:pic>
          <p:nvPicPr>
            <p:cNvPr id="12" name="Picture 11"/>
            <p:cNvPicPr>
              <a:picLocks noChangeAspect="1"/>
            </p:cNvPicPr>
            <p:nvPr/>
          </p:nvPicPr>
          <p:blipFill>
            <a:blip r:embed="rId8" cstate="print">
              <a:duotone>
                <a:prstClr val="black"/>
                <a:srgbClr val="3366CC">
                  <a:tint val="45000"/>
                  <a:satMod val="400000"/>
                </a:srgbClr>
              </a:duotone>
              <a:extLst>
                <a:ext uri="{28A0092B-C50C-407E-A947-70E740481C1C}">
                  <a14:useLocalDpi xmlns:a14="http://schemas.microsoft.com/office/drawing/2010/main" val="0"/>
                </a:ext>
              </a:extLst>
            </a:blip>
            <a:stretch>
              <a:fillRect/>
            </a:stretch>
          </p:blipFill>
          <p:spPr>
            <a:xfrm>
              <a:off x="6600482" y="5320755"/>
              <a:ext cx="551838" cy="551838"/>
            </a:xfrm>
            <a:prstGeom prst="rect">
              <a:avLst/>
            </a:prstGeom>
          </p:spPr>
        </p:pic>
      </p:grpSp>
      <p:grpSp>
        <p:nvGrpSpPr>
          <p:cNvPr id="19" name="Group 18"/>
          <p:cNvGrpSpPr/>
          <p:nvPr/>
        </p:nvGrpSpPr>
        <p:grpSpPr>
          <a:xfrm>
            <a:off x="1005840" y="3814518"/>
            <a:ext cx="3081787" cy="2563422"/>
            <a:chOff x="1117600" y="4238353"/>
            <a:chExt cx="3424208" cy="2848247"/>
          </a:xfrm>
        </p:grpSpPr>
        <p:sp>
          <p:nvSpPr>
            <p:cNvPr id="49" name="Round Diagonal Corner Rectangle 48"/>
            <p:cNvSpPr/>
            <p:nvPr/>
          </p:nvSpPr>
          <p:spPr bwMode="auto">
            <a:xfrm flipH="1">
              <a:off x="1117600" y="4578078"/>
              <a:ext cx="3400425" cy="2508522"/>
            </a:xfrm>
            <a:prstGeom prst="round2DiagRect">
              <a:avLst/>
            </a:prstGeom>
            <a:solidFill>
              <a:schemeClr val="bg1"/>
            </a:solidFill>
            <a:ln w="76200" cap="flat" cmpd="sng" algn="ctr">
              <a:solidFill>
                <a:srgbClr val="FF99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0" name="TextBox 49"/>
            <p:cNvSpPr txBox="1"/>
            <p:nvPr/>
          </p:nvSpPr>
          <p:spPr>
            <a:xfrm>
              <a:off x="1117600" y="4238353"/>
              <a:ext cx="3400425" cy="369332"/>
            </a:xfrm>
            <a:prstGeom prst="rect">
              <a:avLst/>
            </a:prstGeom>
            <a:noFill/>
          </p:spPr>
          <p:txBody>
            <a:bodyPr wrap="square" rtlCol="0">
              <a:spAutoFit/>
            </a:bodyPr>
            <a:lstStyle/>
            <a:p>
              <a:pPr algn="ctr">
                <a:lnSpc>
                  <a:spcPct val="120000"/>
                </a:lnSpc>
              </a:pPr>
              <a:r>
                <a:rPr lang="en-US" sz="1300" b="1" i="1" dirty="0">
                  <a:solidFill>
                    <a:srgbClr val="FF9900"/>
                  </a:solidFill>
                  <a:latin typeface="Verdana" pitchFamily="34" charset="0"/>
                  <a:sym typeface="Verdana" pitchFamily="34" charset="0"/>
                </a:rPr>
                <a:t>Filing Your Water User’s Claim</a:t>
              </a:r>
            </a:p>
          </p:txBody>
        </p:sp>
        <p:sp>
          <p:nvSpPr>
            <p:cNvPr id="51" name="TextBox 50"/>
            <p:cNvSpPr txBox="1"/>
            <p:nvPr/>
          </p:nvSpPr>
          <p:spPr>
            <a:xfrm>
              <a:off x="1148123" y="5913097"/>
              <a:ext cx="3378466" cy="1128515"/>
            </a:xfrm>
            <a:prstGeom prst="rect">
              <a:avLst/>
            </a:prstGeom>
            <a:noFill/>
          </p:spPr>
          <p:txBody>
            <a:bodyPr wrap="square" rtlCol="0">
              <a:spAutoFit/>
            </a:bodyPr>
            <a:lstStyle/>
            <a:p>
              <a:pPr algn="ctr"/>
              <a:r>
                <a:rPr lang="en-US" sz="1000" dirty="0">
                  <a:solidFill>
                    <a:srgbClr val="000000"/>
                  </a:solidFill>
                  <a:latin typeface="Verdana" pitchFamily="34" charset="0"/>
                  <a:sym typeface="Verdana" pitchFamily="34" charset="0"/>
                </a:rPr>
                <a:t>Claimants will have </a:t>
              </a:r>
              <a:r>
                <a:rPr lang="en-US" sz="1000" b="1" i="1" dirty="0">
                  <a:solidFill>
                    <a:srgbClr val="000000"/>
                  </a:solidFill>
                  <a:latin typeface="Verdana" pitchFamily="34" charset="0"/>
                  <a:sym typeface="Verdana" pitchFamily="34" charset="0"/>
                </a:rPr>
                <a:t>90 days </a:t>
              </a:r>
              <a:r>
                <a:rPr lang="en-US" sz="1000" dirty="0">
                  <a:solidFill>
                    <a:srgbClr val="000000"/>
                  </a:solidFill>
                  <a:latin typeface="Verdana" pitchFamily="34" charset="0"/>
                  <a:sym typeface="Verdana" pitchFamily="34" charset="0"/>
                </a:rPr>
                <a:t>to complete/review and file their water user’s claims with the </a:t>
              </a:r>
              <a:r>
                <a:rPr lang="en-US" sz="1000" b="1" i="1" dirty="0">
                  <a:solidFill>
                    <a:srgbClr val="000000"/>
                  </a:solidFill>
                  <a:latin typeface="Verdana" pitchFamily="34" charset="0"/>
                  <a:sym typeface="Verdana" pitchFamily="34" charset="0"/>
                </a:rPr>
                <a:t>District Court </a:t>
              </a:r>
              <a:r>
                <a:rPr lang="en-US" sz="1000" dirty="0">
                  <a:solidFill>
                    <a:srgbClr val="000000"/>
                  </a:solidFill>
                  <a:latin typeface="Verdana" pitchFamily="34" charset="0"/>
                  <a:sym typeface="Verdana" pitchFamily="34" charset="0"/>
                </a:rPr>
                <a:t>or </a:t>
              </a:r>
              <a:r>
                <a:rPr lang="en-US" sz="1000" b="1" i="1" dirty="0">
                  <a:solidFill>
                    <a:srgbClr val="000000"/>
                  </a:solidFill>
                  <a:latin typeface="Verdana" pitchFamily="34" charset="0"/>
                  <a:sym typeface="Verdana" pitchFamily="34" charset="0"/>
                </a:rPr>
                <a:t>State Engineer</a:t>
              </a:r>
              <a:r>
                <a:rPr lang="en-US" sz="1000" dirty="0">
                  <a:solidFill>
                    <a:srgbClr val="000000"/>
                  </a:solidFill>
                  <a:latin typeface="Verdana" pitchFamily="34" charset="0"/>
                  <a:sym typeface="Verdana" pitchFamily="34" charset="0"/>
                </a:rPr>
                <a:t>. Claimants can request one </a:t>
              </a:r>
              <a:r>
                <a:rPr lang="en-US" sz="1000" b="1" i="1" dirty="0">
                  <a:solidFill>
                    <a:srgbClr val="000000"/>
                  </a:solidFill>
                  <a:latin typeface="Verdana" pitchFamily="34" charset="0"/>
                  <a:sym typeface="Verdana" pitchFamily="34" charset="0"/>
                </a:rPr>
                <a:t>30-day extension</a:t>
              </a:r>
              <a:r>
                <a:rPr lang="en-US" sz="1000" dirty="0">
                  <a:solidFill>
                    <a:srgbClr val="000000"/>
                  </a:solidFill>
                  <a:latin typeface="Verdana" pitchFamily="34" charset="0"/>
                  <a:sym typeface="Verdana" pitchFamily="34" charset="0"/>
                </a:rPr>
                <a:t> from the State Engineer prior to the conclusion of the 90-day period.</a:t>
              </a:r>
              <a:endParaRPr lang="en-US" sz="2500" dirty="0">
                <a:solidFill>
                  <a:srgbClr val="000000"/>
                </a:solidFill>
                <a:latin typeface="Gill Sans"/>
                <a:sym typeface="Gill Sans"/>
              </a:endParaRPr>
            </a:p>
          </p:txBody>
        </p:sp>
        <p:grpSp>
          <p:nvGrpSpPr>
            <p:cNvPr id="54" name="Group 53"/>
            <p:cNvGrpSpPr/>
            <p:nvPr/>
          </p:nvGrpSpPr>
          <p:grpSpPr>
            <a:xfrm>
              <a:off x="1422440" y="4907257"/>
              <a:ext cx="914400" cy="1005840"/>
              <a:chOff x="4013200" y="4572000"/>
              <a:chExt cx="1400541" cy="1600200"/>
            </a:xfrm>
          </p:grpSpPr>
          <p:sp>
            <p:nvSpPr>
              <p:cNvPr id="55" name="Rounded Rectangle 54"/>
              <p:cNvSpPr/>
              <p:nvPr/>
            </p:nvSpPr>
            <p:spPr bwMode="auto">
              <a:xfrm>
                <a:off x="4013200" y="4572000"/>
                <a:ext cx="1400541" cy="1600200"/>
              </a:xfrm>
              <a:prstGeom prst="roundRect">
                <a:avLst/>
              </a:prstGeom>
              <a:no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56" name="TextBox 55"/>
              <p:cNvSpPr txBox="1"/>
              <p:nvPr/>
            </p:nvSpPr>
            <p:spPr>
              <a:xfrm>
                <a:off x="4103870" y="4709366"/>
                <a:ext cx="1219200" cy="462442"/>
              </a:xfrm>
              <a:prstGeom prst="rect">
                <a:avLst/>
              </a:prstGeom>
              <a:noFill/>
            </p:spPr>
            <p:txBody>
              <a:bodyPr wrap="square" rtlCol="0" anchor="ctr">
                <a:spAutoFit/>
              </a:bodyPr>
              <a:lstStyle/>
              <a:p>
                <a:pPr algn="ctr"/>
                <a:r>
                  <a:rPr lang="en-US" sz="1100" b="1" dirty="0">
                    <a:solidFill>
                      <a:srgbClr val="000000"/>
                    </a:solidFill>
                    <a:latin typeface="Gill Sans"/>
                    <a:sym typeface="Gill Sans"/>
                  </a:rPr>
                  <a:t>W.U.C.</a:t>
                </a:r>
              </a:p>
            </p:txBody>
          </p:sp>
          <p:cxnSp>
            <p:nvCxnSpPr>
              <p:cNvPr id="57" name="Straight Connector 56"/>
              <p:cNvCxnSpPr/>
              <p:nvPr/>
            </p:nvCxnSpPr>
            <p:spPr bwMode="auto">
              <a:xfrm>
                <a:off x="4172133" y="53721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a:off x="4172133" y="56769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4172133" y="5981700"/>
                <a:ext cx="915804" cy="0"/>
              </a:xfrm>
              <a:prstGeom prst="line">
                <a:avLst/>
              </a:prstGeom>
              <a:blipFill dpi="0" rotWithShape="0">
                <a:blip r:embed="rId5"/>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Rectangle 59"/>
              <p:cNvSpPr/>
              <p:nvPr/>
            </p:nvSpPr>
            <p:spPr bwMode="auto">
              <a:xfrm>
                <a:off x="5156200" y="52329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61" name="Rectangle 60"/>
              <p:cNvSpPr/>
              <p:nvPr/>
            </p:nvSpPr>
            <p:spPr bwMode="auto">
              <a:xfrm>
                <a:off x="5156200" y="55377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sp>
            <p:nvSpPr>
              <p:cNvPr id="62" name="Rectangle 61"/>
              <p:cNvSpPr/>
              <p:nvPr/>
            </p:nvSpPr>
            <p:spPr bwMode="auto">
              <a:xfrm>
                <a:off x="5156200" y="5842575"/>
                <a:ext cx="132661" cy="139125"/>
              </a:xfrm>
              <a:prstGeom prst="rect">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endParaRPr lang="en-US">
                  <a:solidFill>
                    <a:srgbClr val="000000"/>
                  </a:solidFill>
                  <a:latin typeface="Gill Sans" charset="0"/>
                  <a:sym typeface="Gill Sans" charset="0"/>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157788"/>
                <a:ext cx="228600" cy="214312"/>
              </a:xfrm>
              <a:prstGeom prst="rect">
                <a:avLst/>
              </a:prstGeom>
            </p:spPr>
          </p:pic>
          <p:pic>
            <p:nvPicPr>
              <p:cNvPr id="64" name="Picture 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462588"/>
                <a:ext cx="228600" cy="214312"/>
              </a:xfrm>
              <a:prstGeom prst="rect">
                <a:avLst/>
              </a:prstGeom>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200" y="5767388"/>
                <a:ext cx="228600" cy="214311"/>
              </a:xfrm>
              <a:prstGeom prst="rect">
                <a:avLst/>
              </a:prstGeom>
            </p:spPr>
          </p:pic>
        </p:grpSp>
        <p:sp>
          <p:nvSpPr>
            <p:cNvPr id="71" name="TextBox 70"/>
            <p:cNvSpPr txBox="1"/>
            <p:nvPr/>
          </p:nvSpPr>
          <p:spPr>
            <a:xfrm>
              <a:off x="3068342" y="4897434"/>
              <a:ext cx="1473466" cy="1043021"/>
            </a:xfrm>
            <a:prstGeom prst="rect">
              <a:avLst/>
            </a:prstGeom>
            <a:noFill/>
          </p:spPr>
          <p:txBody>
            <a:bodyPr wrap="square" rtlCol="0">
              <a:spAutoFit/>
            </a:bodyPr>
            <a:lstStyle/>
            <a:p>
              <a:pPr algn="ctr"/>
              <a:r>
                <a:rPr lang="en-US" sz="1100" b="1" i="1" dirty="0">
                  <a:solidFill>
                    <a:srgbClr val="000000"/>
                  </a:solidFill>
                  <a:latin typeface="Verdana" pitchFamily="34" charset="0"/>
                  <a:sym typeface="Verdana" pitchFamily="34" charset="0"/>
                </a:rPr>
                <a:t>District</a:t>
              </a:r>
            </a:p>
            <a:p>
              <a:pPr algn="ctr"/>
              <a:r>
                <a:rPr lang="en-US" sz="1100" b="1" i="1" dirty="0">
                  <a:solidFill>
                    <a:srgbClr val="000000"/>
                  </a:solidFill>
                  <a:latin typeface="Verdana" pitchFamily="34" charset="0"/>
                  <a:sym typeface="Verdana" pitchFamily="34" charset="0"/>
                </a:rPr>
                <a:t>Court </a:t>
              </a:r>
            </a:p>
            <a:p>
              <a:pPr algn="ctr"/>
              <a:r>
                <a:rPr lang="en-US" sz="1100" i="1" dirty="0">
                  <a:solidFill>
                    <a:srgbClr val="000000"/>
                  </a:solidFill>
                  <a:latin typeface="Verdana" pitchFamily="34" charset="0"/>
                  <a:sym typeface="Verdana" pitchFamily="34" charset="0"/>
                </a:rPr>
                <a:t>or</a:t>
              </a:r>
              <a:r>
                <a:rPr lang="en-US" sz="1100" b="1" i="1" dirty="0">
                  <a:solidFill>
                    <a:srgbClr val="000000"/>
                  </a:solidFill>
                  <a:latin typeface="Verdana" pitchFamily="34" charset="0"/>
                  <a:sym typeface="Verdana" pitchFamily="34" charset="0"/>
                </a:rPr>
                <a:t> </a:t>
              </a:r>
            </a:p>
            <a:p>
              <a:pPr algn="ctr"/>
              <a:r>
                <a:rPr lang="en-US" sz="1100" b="1" i="1" dirty="0">
                  <a:solidFill>
                    <a:srgbClr val="000000"/>
                  </a:solidFill>
                  <a:latin typeface="Verdana" pitchFamily="34" charset="0"/>
                  <a:sym typeface="Verdana" pitchFamily="34" charset="0"/>
                </a:rPr>
                <a:t>State </a:t>
              </a:r>
            </a:p>
            <a:p>
              <a:pPr algn="ctr"/>
              <a:r>
                <a:rPr lang="en-US" sz="1100" b="1" i="1" dirty="0">
                  <a:solidFill>
                    <a:srgbClr val="000000"/>
                  </a:solidFill>
                  <a:latin typeface="Verdana" pitchFamily="34" charset="0"/>
                  <a:sym typeface="Verdana" pitchFamily="34" charset="0"/>
                </a:rPr>
                <a:t>Engineer</a:t>
              </a:r>
              <a:endParaRPr lang="en-US" dirty="0">
                <a:solidFill>
                  <a:srgbClr val="000000"/>
                </a:solidFill>
                <a:latin typeface="Gill Sans"/>
                <a:sym typeface="Gill Sans"/>
              </a:endParaRPr>
            </a:p>
          </p:txBody>
        </p:sp>
        <p:sp>
          <p:nvSpPr>
            <p:cNvPr id="29" name="Rectangle 28"/>
            <p:cNvSpPr/>
            <p:nvPr/>
          </p:nvSpPr>
          <p:spPr bwMode="auto">
            <a:xfrm>
              <a:off x="1117600" y="4578078"/>
              <a:ext cx="304800" cy="340893"/>
            </a:xfrm>
            <a:prstGeom prst="rect">
              <a:avLst/>
            </a:prstGeom>
            <a:solidFill>
              <a:srgbClr val="FF9933"/>
            </a:solidFill>
            <a:ln w="25400" cap="flat" cmpd="sng" algn="ctr">
              <a:solidFill>
                <a:srgbClr val="FF99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822515"/>
              <a:r>
                <a:rPr lang="en-US" sz="1800" b="1" i="1" dirty="0">
                  <a:solidFill>
                    <a:srgbClr val="FFFFFF"/>
                  </a:solidFill>
                  <a:latin typeface="Gill Sans" charset="0"/>
                  <a:sym typeface="Gill Sans" charset="0"/>
                </a:rPr>
                <a:t>3</a:t>
              </a:r>
            </a:p>
          </p:txBody>
        </p:sp>
        <p:grpSp>
          <p:nvGrpSpPr>
            <p:cNvPr id="11" name="Group 10"/>
            <p:cNvGrpSpPr/>
            <p:nvPr/>
          </p:nvGrpSpPr>
          <p:grpSpPr>
            <a:xfrm>
              <a:off x="2611148" y="4866435"/>
              <a:ext cx="731511" cy="955223"/>
              <a:chOff x="2428269" y="4866435"/>
              <a:chExt cx="731511" cy="955223"/>
            </a:xfrm>
          </p:grpSpPr>
          <p:sp>
            <p:nvSpPr>
              <p:cNvPr id="27" name="Right Arrow 26"/>
              <p:cNvSpPr/>
              <p:nvPr/>
            </p:nvSpPr>
            <p:spPr bwMode="auto">
              <a:xfrm>
                <a:off x="2428269" y="4866435"/>
                <a:ext cx="731511" cy="955223"/>
              </a:xfrm>
              <a:prstGeom prst="rightArrow">
                <a:avLst>
                  <a:gd name="adj1" fmla="val 69147"/>
                  <a:gd name="adj2" fmla="val 36413"/>
                </a:avLst>
              </a:prstGeom>
              <a:noFill/>
              <a:ln w="38100" cap="flat" cmpd="sng" algn="ctr">
                <a:solidFill>
                  <a:schemeClr val="tx1"/>
                </a:solidFill>
                <a:prstDash val="solid"/>
                <a:round/>
                <a:headEnd type="none" w="med" len="med"/>
                <a:tailEnd type="none" w="med" len="med"/>
              </a:ln>
              <a:effectLst/>
              <a:extLst/>
            </p:spPr>
            <p:txBody>
              <a:bodyPr vert="horz" wrap="square" lIns="91440" tIns="45720" rIns="0" bIns="45720" numCol="1" rtlCol="0" anchor="t" anchorCtr="0" compatLnSpc="1">
                <a:prstTxWarp prst="textNoShape">
                  <a:avLst/>
                </a:prstTxWarp>
              </a:bodyPr>
              <a:lstStyle/>
              <a:p>
                <a:pPr algn="ctr" defTabSz="822515"/>
                <a:endParaRPr lang="en-US" sz="1300" b="1" i="1" dirty="0">
                  <a:solidFill>
                    <a:srgbClr val="000000"/>
                  </a:solidFill>
                  <a:latin typeface="Gill Sans" charset="0"/>
                  <a:sym typeface="Gill Sans" charset="0"/>
                </a:endParaRPr>
              </a:p>
            </p:txBody>
          </p:sp>
          <p:grpSp>
            <p:nvGrpSpPr>
              <p:cNvPr id="102" name="Group 101"/>
              <p:cNvGrpSpPr/>
              <p:nvPr/>
            </p:nvGrpSpPr>
            <p:grpSpPr>
              <a:xfrm>
                <a:off x="2428269" y="5018244"/>
                <a:ext cx="599552" cy="620536"/>
                <a:chOff x="6636619" y="2047360"/>
                <a:chExt cx="599552" cy="620536"/>
              </a:xfrm>
            </p:grpSpPr>
            <p:pic>
              <p:nvPicPr>
                <p:cNvPr id="103" name="Picture 6" descr="https://upload.wikimedia.org/wikipedia/commons/thumb/c/ca/Calendar_icon_2.svg/2000px-Calendar_icon_2.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36619" y="2047360"/>
                  <a:ext cx="599552" cy="620536"/>
                </a:xfrm>
                <a:prstGeom prst="rect">
                  <a:avLst/>
                </a:prstGeom>
                <a:noFill/>
                <a:extLst>
                  <a:ext uri="{909E8E84-426E-40DD-AFC4-6F175D3DCCD1}">
                    <a14:hiddenFill xmlns:a14="http://schemas.microsoft.com/office/drawing/2010/main">
                      <a:solidFill>
                        <a:srgbClr val="FFFFFF"/>
                      </a:solidFill>
                    </a14:hiddenFill>
                  </a:ext>
                </a:extLst>
              </p:spPr>
            </p:pic>
            <p:sp>
              <p:nvSpPr>
                <p:cNvPr id="104" name="Text Box 32"/>
                <p:cNvSpPr txBox="1">
                  <a:spLocks noChangeArrowheads="1"/>
                </p:cNvSpPr>
                <p:nvPr/>
              </p:nvSpPr>
              <p:spPr bwMode="auto">
                <a:xfrm>
                  <a:off x="6656791" y="2223217"/>
                  <a:ext cx="570962" cy="398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spcBef>
                      <a:spcPts val="0"/>
                    </a:spcBef>
                    <a:spcAft>
                      <a:spcPts val="0"/>
                    </a:spcAft>
                  </a:pPr>
                  <a:r>
                    <a:rPr lang="en-US" sz="1800" b="1" i="1" dirty="0">
                      <a:solidFill>
                        <a:srgbClr val="000000"/>
                      </a:solidFill>
                      <a:latin typeface="Verdana" panose="020B0604030504040204" pitchFamily="34" charset="0"/>
                      <a:ea typeface="Verdana" panose="020B0604030504040204" pitchFamily="34" charset="0"/>
                      <a:cs typeface="Verdana" panose="020B0604030504040204" pitchFamily="34" charset="0"/>
                      <a:sym typeface="Gill Sans"/>
                    </a:rPr>
                    <a:t>90</a:t>
                  </a:r>
                </a:p>
              </p:txBody>
            </p:sp>
          </p:grpSp>
        </p:grpSp>
      </p:grpSp>
      <p:sp>
        <p:nvSpPr>
          <p:cNvPr id="22530" name="Rectangle 3"/>
          <p:cNvSpPr>
            <a:spLocks/>
          </p:cNvSpPr>
          <p:nvPr/>
        </p:nvSpPr>
        <p:spPr bwMode="auto">
          <a:xfrm>
            <a:off x="900676" y="301786"/>
            <a:ext cx="728376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dirty="0">
                <a:solidFill>
                  <a:srgbClr val="000000"/>
                </a:solidFill>
                <a:latin typeface="Verdana" pitchFamily="34" charset="0"/>
                <a:sym typeface="Verdana" pitchFamily="34" charset="0"/>
              </a:rPr>
              <a:t>Filing your Water User’s Claim</a:t>
            </a:r>
          </a:p>
        </p:txBody>
      </p:sp>
    </p:spTree>
    <p:extLst>
      <p:ext uri="{BB962C8B-B14F-4D97-AF65-F5344CB8AC3E}">
        <p14:creationId xmlns:p14="http://schemas.microsoft.com/office/powerpoint/2010/main" val="28572023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p:cNvSpPr>
          <p:nvPr/>
        </p:nvSpPr>
        <p:spPr bwMode="auto">
          <a:xfrm>
            <a:off x="388620" y="342900"/>
            <a:ext cx="836676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a:r>
              <a:rPr lang="en-US" sz="2500" b="1" i="1">
                <a:solidFill>
                  <a:srgbClr val="000000"/>
                </a:solidFill>
                <a:latin typeface="Verdana" pitchFamily="34" charset="0"/>
                <a:sym typeface="Verdana" pitchFamily="34" charset="0"/>
              </a:rPr>
              <a:t>Water User’s Claims</a:t>
            </a:r>
          </a:p>
        </p:txBody>
      </p:sp>
      <p:pic>
        <p:nvPicPr>
          <p:cNvPr id="48130" name="Picture 2"/>
          <p:cNvPicPr>
            <a:picLocks noChangeAspect="1"/>
          </p:cNvPicPr>
          <p:nvPr/>
        </p:nvPicPr>
        <p:blipFill>
          <a:blip r:embed="rId3"/>
          <a:srcRect/>
          <a:stretch>
            <a:fillRect/>
          </a:stretch>
        </p:blipFill>
        <p:spPr bwMode="auto">
          <a:xfrm>
            <a:off x="662940" y="1051579"/>
            <a:ext cx="2798922" cy="4324827"/>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pic>
        <p:nvPicPr>
          <p:cNvPr id="48131" name="Picture 3"/>
          <p:cNvPicPr>
            <a:picLocks noChangeAspect="1"/>
          </p:cNvPicPr>
          <p:nvPr/>
        </p:nvPicPr>
        <p:blipFill>
          <a:blip r:embed="rId4"/>
          <a:srcRect/>
          <a:stretch>
            <a:fillRect/>
          </a:stretch>
        </p:blipFill>
        <p:spPr bwMode="auto">
          <a:xfrm>
            <a:off x="1905000" y="1524000"/>
            <a:ext cx="3497580" cy="4531995"/>
          </a:xfrm>
          <a:prstGeom prst="rect">
            <a:avLst/>
          </a:prstGeom>
          <a:ln w="25400">
            <a:solidFill>
              <a:srgbClr val="000000"/>
            </a:solidFill>
            <a:prstDash val="solid"/>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blipFill dpi="0" rotWithShape="0">
                  <a:blip/>
                  <a:srcRect/>
                  <a:tile tx="0" ty="0" sx="100000" sy="100000" flip="none" algn="tl"/>
                </a:blipFill>
              </a14:hiddenFill>
            </a:ext>
          </a:extLst>
        </p:spPr>
      </p:pic>
      <p:sp>
        <p:nvSpPr>
          <p:cNvPr id="26629" name="TextBox 6"/>
          <p:cNvSpPr txBox="1">
            <a:spLocks noChangeArrowheads="1"/>
          </p:cNvSpPr>
          <p:nvPr/>
        </p:nvSpPr>
        <p:spPr bwMode="auto">
          <a:xfrm>
            <a:off x="5562600" y="1303020"/>
            <a:ext cx="3192780" cy="368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2" tIns="41148" rIns="82292" bIns="41148">
            <a:spAutoFit/>
          </a:bodyPr>
          <a:lstStyle>
            <a:lvl1pPr marL="285750" indent="-285750"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hangingPunct="1">
              <a:buFont typeface="Arial" pitchFamily="34" charset="0"/>
              <a:buChar char="•"/>
            </a:pPr>
            <a:r>
              <a:rPr lang="en-US" sz="1300" dirty="0">
                <a:latin typeface="Verdana" pitchFamily="34" charset="0"/>
              </a:rPr>
              <a:t>Completed and filed by the water user with the Court or State Engineer.</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dirty="0">
                <a:solidFill>
                  <a:srgbClr val="FF0000"/>
                </a:solidFill>
                <a:latin typeface="Verdana" pitchFamily="34" charset="0"/>
              </a:rPr>
              <a:t>Due to complexity of defining water rights, Adjudication staff </a:t>
            </a:r>
            <a:r>
              <a:rPr lang="en-US" sz="1300" dirty="0" smtClean="0">
                <a:solidFill>
                  <a:srgbClr val="FF0000"/>
                </a:solidFill>
                <a:latin typeface="Verdana" pitchFamily="34" charset="0"/>
              </a:rPr>
              <a:t>may help the water user </a:t>
            </a:r>
            <a:r>
              <a:rPr lang="en-US" sz="1300" dirty="0">
                <a:solidFill>
                  <a:srgbClr val="FF0000"/>
                </a:solidFill>
                <a:latin typeface="Verdana" pitchFamily="34" charset="0"/>
              </a:rPr>
              <a:t>in completing the claim.</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dirty="0">
                <a:latin typeface="Verdana" pitchFamily="34" charset="0"/>
              </a:rPr>
              <a:t>State Engineer files the claim with the Court on behalf of the water user as a courtesy.</a:t>
            </a:r>
          </a:p>
          <a:p>
            <a:pPr eaLnBrk="1" hangingPunct="1">
              <a:buFont typeface="Arial" pitchFamily="34" charset="0"/>
              <a:buChar char="•"/>
            </a:pPr>
            <a:endParaRPr lang="en-US" sz="1300" dirty="0">
              <a:latin typeface="Verdana" pitchFamily="34" charset="0"/>
            </a:endParaRPr>
          </a:p>
          <a:p>
            <a:pPr eaLnBrk="1" hangingPunct="1">
              <a:buFont typeface="Arial" pitchFamily="34" charset="0"/>
              <a:buChar char="•"/>
            </a:pPr>
            <a:r>
              <a:rPr lang="en-US" sz="1300" dirty="0">
                <a:latin typeface="Verdana" pitchFamily="34" charset="0"/>
              </a:rPr>
              <a:t>Claims typically only taken on perfected rights, (i.e., certificated rights, decreed rights, and diligence claims).</a:t>
            </a:r>
          </a:p>
          <a:p>
            <a:pPr eaLnBrk="1" hangingPunct="1">
              <a:buFont typeface="Arial" pitchFamily="34" charset="0"/>
              <a:buChar char="•"/>
            </a:pPr>
            <a:endParaRPr lang="en-US" sz="1300" dirty="0">
              <a:latin typeface="Verdana" pitchFamily="34" charset="0"/>
            </a:endParaRPr>
          </a:p>
        </p:txBody>
      </p:sp>
    </p:spTree>
    <p:extLst>
      <p:ext uri="{BB962C8B-B14F-4D97-AF65-F5344CB8AC3E}">
        <p14:creationId xmlns:p14="http://schemas.microsoft.com/office/powerpoint/2010/main" val="204700798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charset="0"/>
            <a:ea typeface="ヒラギノ角ゴ Pro W3" charset="-128"/>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4562</TotalTime>
  <Words>3455</Words>
  <Application>Microsoft Office PowerPoint</Application>
  <PresentationFormat>On-screen Show (4:3)</PresentationFormat>
  <Paragraphs>315</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Title &amp; Subtitle</vt:lpstr>
      <vt:lpstr>PowerPoint Presentation</vt:lpstr>
      <vt:lpstr>PowerPoint Presentation</vt:lpstr>
      <vt:lpstr>PowerPoint Presentation</vt:lpstr>
      <vt:lpstr>PowerPoint Presentation</vt:lpstr>
      <vt:lpstr>PowerPoint Presentation</vt:lpstr>
      <vt:lpstr>Adjudication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Moving towards a Decree</vt:lpstr>
      <vt:lpstr>PowerPoint Presentation</vt:lpstr>
      <vt:lpstr>PowerPoint Presentation</vt:lpstr>
      <vt:lpstr>PowerPoint Presentation</vt:lpstr>
      <vt:lpstr>Questions?</vt:lpstr>
    </vt:vector>
  </TitlesOfParts>
  <Company>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JOLDS</dc:creator>
  <cp:lastModifiedBy>Gary Brimley</cp:lastModifiedBy>
  <cp:revision>104</cp:revision>
  <cp:lastPrinted>2017-02-28T16:37:50Z</cp:lastPrinted>
  <dcterms:created xsi:type="dcterms:W3CDTF">2004-06-09T23:03:56Z</dcterms:created>
  <dcterms:modified xsi:type="dcterms:W3CDTF">2018-03-10T00:51:09Z</dcterms:modified>
</cp:coreProperties>
</file>